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7"/>
  </p:notesMasterIdLst>
  <p:handoutMasterIdLst>
    <p:handoutMasterId r:id="rId28"/>
  </p:handoutMasterIdLst>
  <p:sldIdLst>
    <p:sldId id="289" r:id="rId5"/>
    <p:sldId id="298" r:id="rId6"/>
    <p:sldId id="299" r:id="rId7"/>
    <p:sldId id="302" r:id="rId8"/>
    <p:sldId id="301" r:id="rId9"/>
    <p:sldId id="303" r:id="rId10"/>
    <p:sldId id="304" r:id="rId11"/>
    <p:sldId id="305" r:id="rId12"/>
    <p:sldId id="306" r:id="rId13"/>
    <p:sldId id="307" r:id="rId14"/>
    <p:sldId id="308" r:id="rId15"/>
    <p:sldId id="309" r:id="rId16"/>
    <p:sldId id="311" r:id="rId17"/>
    <p:sldId id="312" r:id="rId18"/>
    <p:sldId id="313" r:id="rId19"/>
    <p:sldId id="314" r:id="rId20"/>
    <p:sldId id="315" r:id="rId21"/>
    <p:sldId id="316" r:id="rId22"/>
    <p:sldId id="310" r:id="rId23"/>
    <p:sldId id="317" r:id="rId24"/>
    <p:sldId id="318" r:id="rId25"/>
    <p:sldId id="277" r:id="rId2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172"/>
    <a:srgbClr val="0D3047"/>
    <a:srgbClr val="0B2B41"/>
    <a:srgbClr val="114263"/>
    <a:srgbClr val="401918"/>
    <a:srgbClr val="731F1C"/>
    <a:srgbClr val="AB678E"/>
    <a:srgbClr val="B2606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1683" autoAdjust="0"/>
  </p:normalViewPr>
  <p:slideViewPr>
    <p:cSldViewPr snapToGrid="0">
      <p:cViewPr varScale="1">
        <p:scale>
          <a:sx n="48" d="100"/>
          <a:sy n="48" d="100"/>
        </p:scale>
        <p:origin x="67" y="149"/>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E18523F-AC55-4A96-BCAA-B16430863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369D026-9EA8-4612-B08D-A04E3131FB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713741-5466-4294-8EEA-091546152741}" type="datetimeFigureOut">
              <a:rPr lang="es-ES" smtClean="0"/>
              <a:t>05/06/2021</a:t>
            </a:fld>
            <a:endParaRPr lang="es-ES"/>
          </a:p>
        </p:txBody>
      </p:sp>
      <p:sp>
        <p:nvSpPr>
          <p:cNvPr id="4" name="Marcador de pie de página 3">
            <a:extLst>
              <a:ext uri="{FF2B5EF4-FFF2-40B4-BE49-F238E27FC236}">
                <a16:creationId xmlns:a16="http://schemas.microsoft.com/office/drawing/2014/main" id="{09AF8D1C-C782-46BB-81A0-EE60403AAD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5E4849C-C831-4E22-967B-5B69709BE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A72C46-0AD4-41DC-B111-882819DE2F46}" type="slidenum">
              <a:rPr lang="es-ES" smtClean="0"/>
              <a:t>‹Nº›</a:t>
            </a:fld>
            <a:endParaRPr lang="es-ES"/>
          </a:p>
        </p:txBody>
      </p:sp>
    </p:spTree>
    <p:extLst>
      <p:ext uri="{BB962C8B-B14F-4D97-AF65-F5344CB8AC3E}">
        <p14:creationId xmlns:p14="http://schemas.microsoft.com/office/powerpoint/2010/main" val="28434811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8C12B-85F7-4E4C-A3B5-3B4CEEAE6A00}" type="datetimeFigureOut">
              <a:rPr lang="es-ES" smtClean="0"/>
              <a:t>05/06/2021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8399-5CE9-4AF3-B21F-15CC16B1DBE3}" type="slidenum">
              <a:rPr lang="es-ES" smtClean="0"/>
              <a:t>‹Nº›</a:t>
            </a:fld>
            <a:endParaRPr lang="es-ES" dirty="0"/>
          </a:p>
        </p:txBody>
      </p:sp>
    </p:spTree>
    <p:extLst>
      <p:ext uri="{BB962C8B-B14F-4D97-AF65-F5344CB8AC3E}">
        <p14:creationId xmlns:p14="http://schemas.microsoft.com/office/powerpoint/2010/main" val="2995336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Buenas días, tardes o noche, no se en que momento están viendo esta presentación.</a:t>
            </a:r>
          </a:p>
          <a:p>
            <a:endParaRPr lang="es-ES" dirty="0"/>
          </a:p>
          <a:p>
            <a:r>
              <a:rPr lang="es-ES" dirty="0"/>
              <a:t>Mi nombre es Álvaro de la Flor Bonilla y en esta presentación voy a intentar dar un repaso al estudio que he realizado para mi práctica de la asignatura que se ha centrado en el estudio de la </a:t>
            </a:r>
            <a:r>
              <a:rPr lang="es-ES" b="1" dirty="0"/>
              <a:t>Transferencia de Estilo en Imágenes </a:t>
            </a:r>
            <a:r>
              <a:rPr lang="es-ES" b="0" dirty="0"/>
              <a:t>o </a:t>
            </a:r>
            <a:r>
              <a:rPr lang="es-ES" b="1" dirty="0"/>
              <a:t>Neural Style Transfer</a:t>
            </a:r>
            <a:r>
              <a:rPr lang="es-ES" b="0" dirty="0"/>
              <a:t> en inglés.</a:t>
            </a:r>
            <a:endParaRPr lang="es-ES" b="1"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a:t>
            </a:fld>
            <a:endParaRPr lang="es-ES"/>
          </a:p>
        </p:txBody>
      </p:sp>
    </p:spTree>
    <p:extLst>
      <p:ext uri="{BB962C8B-B14F-4D97-AF65-F5344CB8AC3E}">
        <p14:creationId xmlns:p14="http://schemas.microsoft.com/office/powerpoint/2010/main" val="1433260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redes neuronales </a:t>
            </a:r>
            <a:r>
              <a:rPr lang="es-ES"/>
              <a:t>convo</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10</a:t>
            </a:fld>
            <a:endParaRPr lang="es-ES"/>
          </a:p>
        </p:txBody>
      </p:sp>
    </p:spTree>
    <p:extLst>
      <p:ext uri="{BB962C8B-B14F-4D97-AF65-F5344CB8AC3E}">
        <p14:creationId xmlns:p14="http://schemas.microsoft.com/office/powerpoint/2010/main" val="1154104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 Como problema que le veo a este plugin es que solo funciona 	con la temática que se está hablando en ese momento y no podemos hacer análisis de casos anteriores. </a:t>
            </a:r>
          </a:p>
          <a:p>
            <a:endParaRPr lang="es-ES" dirty="0"/>
          </a:p>
          <a:p>
            <a:r>
              <a:rPr lang="es-ES" dirty="0"/>
              <a:t>	Por ejemplo en un principio lo que pretendía hacer era analizar las comunidades que era capaz de detectar respecto al estallido de críticas que hubo en Twitter con la forma de 	impartir la enseñanza telemática al principio.</a:t>
            </a:r>
          </a:p>
          <a:p>
            <a:r>
              <a:rPr lang="es-ES" dirty="0"/>
              <a:t>	</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11</a:t>
            </a:fld>
            <a:endParaRPr lang="es-ES"/>
          </a:p>
        </p:txBody>
      </p:sp>
    </p:spTree>
    <p:extLst>
      <p:ext uri="{BB962C8B-B14F-4D97-AF65-F5344CB8AC3E}">
        <p14:creationId xmlns:p14="http://schemas.microsoft.com/office/powerpoint/2010/main" val="131823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12</a:t>
            </a:fld>
            <a:endParaRPr lang="es-ES"/>
          </a:p>
        </p:txBody>
      </p:sp>
    </p:spTree>
    <p:extLst>
      <p:ext uri="{BB962C8B-B14F-4D97-AF65-F5344CB8AC3E}">
        <p14:creationId xmlns:p14="http://schemas.microsoft.com/office/powerpoint/2010/main" val="3402832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 Como problema que le veo a este plugin es que solo funciona 	con la temática que se está hablando en ese momento y no podemos hacer análisis de casos anteriores. </a:t>
            </a:r>
          </a:p>
          <a:p>
            <a:endParaRPr lang="es-ES" dirty="0"/>
          </a:p>
          <a:p>
            <a:r>
              <a:rPr lang="es-ES" dirty="0"/>
              <a:t>	Por ejemplo en un principio lo que pretendía hacer era analizar las comunidades que era capaz de detectar respecto al estallido de críticas que hubo en Twitter con la forma de 	impartir la enseñanza telemática al principio.</a:t>
            </a:r>
          </a:p>
          <a:p>
            <a:r>
              <a:rPr lang="es-ES" dirty="0"/>
              <a:t>	</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13</a:t>
            </a:fld>
            <a:endParaRPr lang="es-ES"/>
          </a:p>
        </p:txBody>
      </p:sp>
    </p:spTree>
    <p:extLst>
      <p:ext uri="{BB962C8B-B14F-4D97-AF65-F5344CB8AC3E}">
        <p14:creationId xmlns:p14="http://schemas.microsoft.com/office/powerpoint/2010/main" val="2510994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 Como problema que le veo a este plugin es que solo funciona 	con la temática que se está hablando en ese momento y no podemos hacer análisis de casos anteriores. </a:t>
            </a:r>
          </a:p>
          <a:p>
            <a:endParaRPr lang="es-ES" dirty="0"/>
          </a:p>
          <a:p>
            <a:r>
              <a:rPr lang="es-ES" dirty="0"/>
              <a:t>	Por ejemplo en un principio lo que pretendía hacer era analizar las comunidades que era capaz de detectar respecto al estallido de críticas que hubo en Twitter con la forma de 	impartir la enseñanza telemática al principio.</a:t>
            </a:r>
          </a:p>
          <a:p>
            <a:r>
              <a:rPr lang="es-ES" dirty="0"/>
              <a:t>	</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14</a:t>
            </a:fld>
            <a:endParaRPr lang="es-ES"/>
          </a:p>
        </p:txBody>
      </p:sp>
    </p:spTree>
    <p:extLst>
      <p:ext uri="{BB962C8B-B14F-4D97-AF65-F5344CB8AC3E}">
        <p14:creationId xmlns:p14="http://schemas.microsoft.com/office/powerpoint/2010/main" val="836805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 Como problema que le veo a este plugin es que solo funciona 	con la temática que se está hablando en ese momento y no podemos hacer análisis de casos anteriores. </a:t>
            </a:r>
          </a:p>
          <a:p>
            <a:endParaRPr lang="es-ES" dirty="0"/>
          </a:p>
          <a:p>
            <a:r>
              <a:rPr lang="es-ES" dirty="0"/>
              <a:t>	Por ejemplo en un principio lo que pretendía hacer era analizar las comunidades que era capaz de detectar respecto al estallido de críticas que hubo en Twitter con la forma de 	impartir la enseñanza telemática al principio.</a:t>
            </a:r>
          </a:p>
          <a:p>
            <a:r>
              <a:rPr lang="es-ES" dirty="0"/>
              <a:t>	</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15</a:t>
            </a:fld>
            <a:endParaRPr lang="es-ES"/>
          </a:p>
        </p:txBody>
      </p:sp>
    </p:spTree>
    <p:extLst>
      <p:ext uri="{BB962C8B-B14F-4D97-AF65-F5344CB8AC3E}">
        <p14:creationId xmlns:p14="http://schemas.microsoft.com/office/powerpoint/2010/main" val="3983379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 Como problema que le veo a este plugin es que solo funciona 	con la temática que se está hablando en ese momento y no podemos hacer análisis de casos anteriores. </a:t>
            </a:r>
          </a:p>
          <a:p>
            <a:endParaRPr lang="es-ES" dirty="0"/>
          </a:p>
          <a:p>
            <a:r>
              <a:rPr lang="es-ES" dirty="0"/>
              <a:t>	Por ejemplo en un principio lo que pretendía hacer era analizar las comunidades que era capaz de detectar respecto al estallido de críticas que hubo en Twitter con la forma de 	impartir la enseñanza telemática al principio.</a:t>
            </a:r>
          </a:p>
          <a:p>
            <a:r>
              <a:rPr lang="es-ES" dirty="0"/>
              <a:t>	</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16</a:t>
            </a:fld>
            <a:endParaRPr lang="es-ES"/>
          </a:p>
        </p:txBody>
      </p:sp>
    </p:spTree>
    <p:extLst>
      <p:ext uri="{BB962C8B-B14F-4D97-AF65-F5344CB8AC3E}">
        <p14:creationId xmlns:p14="http://schemas.microsoft.com/office/powerpoint/2010/main" val="34031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 Como problema que le veo a este plugin es que solo funciona 	con la temática que se está hablando en ese momento y no podemos hacer análisis de casos anteriores. </a:t>
            </a:r>
          </a:p>
          <a:p>
            <a:endParaRPr lang="es-ES" dirty="0"/>
          </a:p>
          <a:p>
            <a:r>
              <a:rPr lang="es-ES" dirty="0"/>
              <a:t>	Por ejemplo en un principio lo que pretendía hacer era analizar las comunidades que era capaz de detectar respecto al estallido de críticas que hubo en Twitter con la forma de 	impartir la enseñanza telemática al principio.</a:t>
            </a:r>
          </a:p>
          <a:p>
            <a:r>
              <a:rPr lang="es-ES" dirty="0"/>
              <a:t>	</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17</a:t>
            </a:fld>
            <a:endParaRPr lang="es-ES"/>
          </a:p>
        </p:txBody>
      </p:sp>
    </p:spTree>
    <p:extLst>
      <p:ext uri="{BB962C8B-B14F-4D97-AF65-F5344CB8AC3E}">
        <p14:creationId xmlns:p14="http://schemas.microsoft.com/office/powerpoint/2010/main" val="184696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 Como problema que le veo a este plugin es que solo funciona 	con la temática que se está hablando en ese momento y no podemos hacer análisis de casos anteriores. </a:t>
            </a:r>
          </a:p>
          <a:p>
            <a:endParaRPr lang="es-ES" dirty="0"/>
          </a:p>
          <a:p>
            <a:r>
              <a:rPr lang="es-ES" dirty="0"/>
              <a:t>	Por ejemplo en un principio lo que pretendía hacer era analizar las comunidades que era capaz de detectar respecto al estallido de críticas que hubo en Twitter con la forma de 	impartir la enseñanza telemática al principio.</a:t>
            </a:r>
          </a:p>
          <a:p>
            <a:r>
              <a:rPr lang="es-ES" dirty="0"/>
              <a:t>	</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18</a:t>
            </a:fld>
            <a:endParaRPr lang="es-ES"/>
          </a:p>
        </p:txBody>
      </p:sp>
    </p:spTree>
    <p:extLst>
      <p:ext uri="{BB962C8B-B14F-4D97-AF65-F5344CB8AC3E}">
        <p14:creationId xmlns:p14="http://schemas.microsoft.com/office/powerpoint/2010/main" val="355254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19</a:t>
            </a:fld>
            <a:endParaRPr lang="es-ES"/>
          </a:p>
        </p:txBody>
      </p:sp>
    </p:spTree>
    <p:extLst>
      <p:ext uri="{BB962C8B-B14F-4D97-AF65-F5344CB8AC3E}">
        <p14:creationId xmlns:p14="http://schemas.microsoft.com/office/powerpoint/2010/main" val="213084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nada, lo primero que vamos a hacer es un vista inicial a la situación actual y la importancia (o relevancia que esta tomando) esta tomando técnicas como estas y parecidas en el contexto actual.</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2</a:t>
            </a:fld>
            <a:endParaRPr lang="es-ES"/>
          </a:p>
        </p:txBody>
      </p:sp>
    </p:spTree>
    <p:extLst>
      <p:ext uri="{BB962C8B-B14F-4D97-AF65-F5344CB8AC3E}">
        <p14:creationId xmlns:p14="http://schemas.microsoft.com/office/powerpoint/2010/main" val="192810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20</a:t>
            </a:fld>
            <a:endParaRPr lang="es-ES"/>
          </a:p>
        </p:txBody>
      </p:sp>
    </p:spTree>
    <p:extLst>
      <p:ext uri="{BB962C8B-B14F-4D97-AF65-F5344CB8AC3E}">
        <p14:creationId xmlns:p14="http://schemas.microsoft.com/office/powerpoint/2010/main" val="3167206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21</a:t>
            </a:fld>
            <a:endParaRPr lang="es-ES"/>
          </a:p>
        </p:txBody>
      </p:sp>
    </p:spTree>
    <p:extLst>
      <p:ext uri="{BB962C8B-B14F-4D97-AF65-F5344CB8AC3E}">
        <p14:creationId xmlns:p14="http://schemas.microsoft.com/office/powerpoint/2010/main" val="51803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22</a:t>
            </a:fld>
            <a:endParaRPr lang="es-ES"/>
          </a:p>
        </p:txBody>
      </p:sp>
    </p:spTree>
    <p:extLst>
      <p:ext uri="{BB962C8B-B14F-4D97-AF65-F5344CB8AC3E}">
        <p14:creationId xmlns:p14="http://schemas.microsoft.com/office/powerpoint/2010/main" val="79654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transferencia de estilo de imágenes es una nueva forma de estilo de arte en la que se intenta combinar tanto lo realista como lo subjetivo.</a:t>
            </a:r>
          </a:p>
          <a:p>
            <a:endParaRPr lang="es-ES" dirty="0"/>
          </a:p>
          <a:p>
            <a:r>
              <a:rPr lang="es-ES" dirty="0"/>
              <a:t>De hecho, el mercado actual esta repleto de aplicaciones como Instagram, Facebook, Snapchat… cuyo objetivo es ofrecer algo distinto a la publicación de una simple foto.</a:t>
            </a:r>
          </a:p>
          <a:p>
            <a:endParaRPr lang="es-ES" dirty="0"/>
          </a:p>
          <a:p>
            <a:r>
              <a:rPr lang="es-ES" dirty="0"/>
              <a:t>Lo que quieren hacer es innovar inventando nuevas estrategias de gamificación, es decir, hacer que al usuario le parezca todo un juego, mientras permanece más y más tiempo en sus aplicaciones y la edición de fotos a supuesto uno de los principales pilares para conseguir esta estrategia.</a:t>
            </a:r>
          </a:p>
          <a:p>
            <a:endParaRPr lang="es-ES" dirty="0"/>
          </a:p>
          <a:p>
            <a:r>
              <a:rPr lang="es-ES" dirty="0"/>
              <a:t>Continuando con lo anterior, para que vean la importancia que están tomando las redes sociales os muestro el siguiente gráfico en el que se muestra el dinero que gana cada red social por usuario activo.</a:t>
            </a:r>
          </a:p>
          <a:p>
            <a:endParaRPr lang="es-ES" dirty="0"/>
          </a:p>
          <a:p>
            <a:r>
              <a:rPr lang="es-ES" dirty="0"/>
              <a:t>En definitiva lo que se pretende hacer es lograr conseguir por medio del uso de técnicas de inteligencia artificial es una nueva forma de arte que resulte atractiva a los usuarios.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a:t>
            </a:fld>
            <a:endParaRPr lang="es-ES"/>
          </a:p>
        </p:txBody>
      </p:sp>
    </p:spTree>
    <p:extLst>
      <p:ext uri="{BB962C8B-B14F-4D97-AF65-F5344CB8AC3E}">
        <p14:creationId xmlns:p14="http://schemas.microsoft.com/office/powerpoint/2010/main" val="141409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que tengáis una idea inicial de lo que se logra con esta técnica os muestro la siguiente sucesión de imágenes.</a:t>
            </a:r>
          </a:p>
          <a:p>
            <a:endParaRPr lang="es-ES" dirty="0"/>
          </a:p>
          <a:p>
            <a:r>
              <a:rPr lang="es-ES" dirty="0"/>
              <a:t>El proceso se reduce a obtener de una imagen el contenido (en este caso utilizamos la Gioconda), de una segunda imagen extraemos el estilo general e intentamos general una tercera imagen debe basarse únicamente el contenido de la primera imagen.</a:t>
            </a:r>
          </a:p>
          <a:p>
            <a:endParaRPr lang="es-ES" dirty="0"/>
          </a:p>
          <a:p>
            <a:r>
              <a:rPr lang="es-ES" dirty="0"/>
              <a:t>Esta técnica es conocido Transferencia de Estilo de Imágenes.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4</a:t>
            </a:fld>
            <a:endParaRPr lang="es-ES"/>
          </a:p>
        </p:txBody>
      </p:sp>
    </p:spTree>
    <p:extLst>
      <p:ext uri="{BB962C8B-B14F-4D97-AF65-F5344CB8AC3E}">
        <p14:creationId xmlns:p14="http://schemas.microsoft.com/office/powerpoint/2010/main" val="3637394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comenzar con la técnica de la transferencia de estilo de imágenes vamos a pasar con un repaso sobre las técnicas básicas de aprendizaje autónomo.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5</a:t>
            </a:fld>
            <a:endParaRPr lang="es-ES"/>
          </a:p>
        </p:txBody>
      </p:sp>
    </p:spTree>
    <p:extLst>
      <p:ext uri="{BB962C8B-B14F-4D97-AF65-F5344CB8AC3E}">
        <p14:creationId xmlns:p14="http://schemas.microsoft.com/office/powerpoint/2010/main" val="18867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qué es tan importante comenzar haciendo esta introducción? Pues bueno, este proceso se basa en un método de aprendizaje automático en el que de forma completamente autónoma el sistema desarrollado es capaz de transferir el estilo de una imagen a otra.</a:t>
            </a:r>
          </a:p>
          <a:p>
            <a:endParaRPr lang="es-ES" dirty="0"/>
          </a:p>
          <a:p>
            <a:r>
              <a:rPr lang="es-ES" dirty="0"/>
              <a:t>El aprendizaje automático es una inteligencia artificial capaz de aprender sin ser programada  específicamente para ello.</a:t>
            </a:r>
          </a:p>
          <a:p>
            <a:endParaRPr lang="es-ES" dirty="0"/>
          </a:p>
          <a:p>
            <a:r>
              <a:rPr lang="es-ES" dirty="0"/>
              <a:t>Aunque hay grandes diferencias, este proceso puede llegarse a comparar con la minería de datos. Los dos sistemas pretenden encontrar un patrón entre la maraña de datos que se dan, pero mientras la minería de datos lo que pretende es extraer datos para la comprensión humana, el aprendizaje automático se centra en utilizar los datos anteriores para detectar patrones y ajustar las acciones que llevaran a cabo el programa en consecuencia.</a:t>
            </a:r>
          </a:p>
          <a:p>
            <a:endParaRPr lang="es-ES" dirty="0"/>
          </a:p>
          <a:p>
            <a:r>
              <a:rPr lang="es-ES" dirty="0"/>
              <a:t>Existen dos tipos supervisado y sin supervisión</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6</a:t>
            </a:fld>
            <a:endParaRPr lang="es-ES"/>
          </a:p>
        </p:txBody>
      </p:sp>
    </p:spTree>
    <p:extLst>
      <p:ext uri="{BB962C8B-B14F-4D97-AF65-F5344CB8AC3E}">
        <p14:creationId xmlns:p14="http://schemas.microsoft.com/office/powerpoint/2010/main" val="314068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al aprendizaje no supervisado podemos destacar las siguientes características.</a:t>
            </a:r>
          </a:p>
          <a:p>
            <a:endParaRPr lang="es-ES" dirty="0"/>
          </a:p>
          <a:p>
            <a:r>
              <a:rPr lang="es-ES" dirty="0"/>
              <a:t>Esta variante se caracteriza por trabajar con grandes volúmenes de datos para analizar los posibles patrones.</a:t>
            </a:r>
          </a:p>
          <a:p>
            <a:endParaRPr lang="es-ES" dirty="0"/>
          </a:p>
          <a:p>
            <a:r>
              <a:rPr lang="es-ES" dirty="0"/>
              <a:t>A diferencia del algoritmo supervisado que veremos a continuación en esta ocasión el algoritmo no contará con las soluciones esperadas sobre las que realizar correcciones.</a:t>
            </a:r>
          </a:p>
          <a:p>
            <a:endParaRPr lang="es-ES" dirty="0"/>
          </a:p>
          <a:p>
            <a:r>
              <a:rPr lang="es-ES" dirty="0"/>
              <a:t>Los problemas que se presentan suelen ser más complejos que los utilizados en el aprendizaje supervisados, ya que se espera que aprenda sin decirle el que.</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7</a:t>
            </a:fld>
            <a:endParaRPr lang="es-ES"/>
          </a:p>
        </p:txBody>
      </p:sp>
    </p:spTree>
    <p:extLst>
      <p:ext uri="{BB962C8B-B14F-4D97-AF65-F5344CB8AC3E}">
        <p14:creationId xmlns:p14="http://schemas.microsoft.com/office/powerpoint/2010/main" val="3908627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tipo de aprendizaje, a diferencia del caso anterior, el algoritmo es capaz de aprende mediante un ejemplo.</a:t>
            </a:r>
          </a:p>
          <a:p>
            <a:endParaRPr lang="es-ES" dirty="0"/>
          </a:p>
          <a:p>
            <a:r>
              <a:rPr lang="es-ES" dirty="0"/>
              <a:t>Se le da un conjunto de datos que contiene tanto las entradas como las salidas esperadas y la función del algoritmo es determinar los patrones que determinan esta estructura.</a:t>
            </a:r>
          </a:p>
          <a:p>
            <a:endParaRPr lang="es-ES" dirty="0"/>
          </a:p>
          <a:p>
            <a:r>
              <a:rPr lang="es-ES" dirty="0"/>
              <a:t>Durante las distintas iteraciones del entrenamiento, el algoritmo debe detectar patrones y mejorar la parametrización hasta tener un nivel suficiente tanto en precisión como rendimiento.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8</a:t>
            </a:fld>
            <a:endParaRPr lang="es-ES"/>
          </a:p>
        </p:txBody>
      </p:sp>
    </p:spTree>
    <p:extLst>
      <p:ext uri="{BB962C8B-B14F-4D97-AF65-F5344CB8AC3E}">
        <p14:creationId xmlns:p14="http://schemas.microsoft.com/office/powerpoint/2010/main" val="3644471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transferencia de estilo de imágenes utiliza las redes </a:t>
            </a:r>
            <a:r>
              <a:rPr lang="es-ES" dirty="0" err="1"/>
              <a:t>convolutivas</a:t>
            </a:r>
            <a:r>
              <a:rPr lang="es-ES" dirty="0"/>
              <a:t>, en este bloque vamos a pasar a explicarlas.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9</a:t>
            </a:fld>
            <a:endParaRPr lang="es-ES"/>
          </a:p>
        </p:txBody>
      </p:sp>
    </p:spTree>
    <p:extLst>
      <p:ext uri="{BB962C8B-B14F-4D97-AF65-F5344CB8AC3E}">
        <p14:creationId xmlns:p14="http://schemas.microsoft.com/office/powerpoint/2010/main" val="2217174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_01">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ágenes_Texto importante 01">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12" name="Marcador de posición de imagen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s-ES" noProof="0"/>
              <a:t>Haga clic para modificar el estilo de título del patrón</a:t>
            </a:r>
          </a:p>
        </p:txBody>
      </p:sp>
      <p:sp>
        <p:nvSpPr>
          <p:cNvPr id="20" name="Marcador de número de diapositiva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ángulo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Elipse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Marcador de número de diapositiva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0" name="Título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s-ES" noProof="0"/>
              <a:t>TÍTULO</a:t>
            </a:r>
          </a:p>
        </p:txBody>
      </p:sp>
      <p:sp>
        <p:nvSpPr>
          <p:cNvPr id="17" name="Marcador de texto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Nombre</a:t>
            </a:r>
          </a:p>
        </p:txBody>
      </p:sp>
      <p:sp>
        <p:nvSpPr>
          <p:cNvPr id="18" name="Marcador de texto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Teléfono</a:t>
            </a:r>
          </a:p>
        </p:txBody>
      </p:sp>
      <p:sp>
        <p:nvSpPr>
          <p:cNvPr id="19" name="Marcador de texto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Correo electrónico</a:t>
            </a:r>
          </a:p>
        </p:txBody>
      </p:sp>
      <p:sp>
        <p:nvSpPr>
          <p:cNvPr id="20" name="Marcador de texto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Sitio web</a:t>
            </a:r>
          </a:p>
        </p:txBody>
      </p:sp>
      <p:sp>
        <p:nvSpPr>
          <p:cNvPr id="3" name="Marcador de contenido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8" name="Marcador de contenido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9" name="Marcador de contenido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30" name="Marcador de contenido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3" name="Forma libre: Forma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C7BBA6D3-FEB9-412B-8FBB-095FC3A60ABF}"/>
              </a:ext>
            </a:extLst>
          </p:cNvPr>
          <p:cNvSpPr>
            <a:spLocks noGrp="1"/>
          </p:cNvSpPr>
          <p:nvPr>
            <p:ph idx="1" hasCustomPrompt="1"/>
          </p:nvPr>
        </p:nvSpPr>
        <p:spPr>
          <a:xfrm>
            <a:off x="633186" y="1825625"/>
            <a:ext cx="10815864"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64A4F74B-B2CD-407C-865A-037EDFAC9DB0}"/>
              </a:ext>
            </a:extLst>
          </p:cNvPr>
          <p:cNvSpPr>
            <a:spLocks noGrp="1"/>
          </p:cNvSpPr>
          <p:nvPr>
            <p:ph sz="half" idx="1" hasCustomPrompt="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3">
            <a:extLst>
              <a:ext uri="{FF2B5EF4-FFF2-40B4-BE49-F238E27FC236}">
                <a16:creationId xmlns:a16="http://schemas.microsoft.com/office/drawing/2014/main" id="{A2548E2E-973A-4D52-ACB9-BF564F407308}"/>
              </a:ext>
            </a:extLst>
          </p:cNvPr>
          <p:cNvSpPr>
            <a:spLocks noGrp="1"/>
          </p:cNvSpPr>
          <p:nvPr>
            <p:ph sz="half" idx="2" hasCustomPrompt="1"/>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2">
            <a:extLst>
              <a:ext uri="{FF2B5EF4-FFF2-40B4-BE49-F238E27FC236}">
                <a16:creationId xmlns:a16="http://schemas.microsoft.com/office/drawing/2014/main" id="{10CD1AD0-C8B7-4785-A47D-D822CF4F248F}"/>
              </a:ext>
            </a:extLst>
          </p:cNvPr>
          <p:cNvSpPr>
            <a:spLocks noGrp="1"/>
          </p:cNvSpPr>
          <p:nvPr>
            <p:ph type="body" idx="1" hasCustomPrompt="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4">
            <a:extLst>
              <a:ext uri="{FF2B5EF4-FFF2-40B4-BE49-F238E27FC236}">
                <a16:creationId xmlns:a16="http://schemas.microsoft.com/office/drawing/2014/main" id="{90A1BBCF-EEF1-4C9A-BA10-9657A79560D3}"/>
              </a:ext>
            </a:extLst>
          </p:cNvPr>
          <p:cNvSpPr>
            <a:spLocks noGrp="1"/>
          </p:cNvSpPr>
          <p:nvPr>
            <p:ph type="body" sz="quarter" idx="3" hasCustomPrompt="1"/>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1" name="Marcador de posición de contenido 3">
            <a:extLst>
              <a:ext uri="{FF2B5EF4-FFF2-40B4-BE49-F238E27FC236}">
                <a16:creationId xmlns:a16="http://schemas.microsoft.com/office/drawing/2014/main" id="{79F8415A-57A2-4D5C-97B0-E78499CC7C6F}"/>
              </a:ext>
            </a:extLst>
          </p:cNvPr>
          <p:cNvSpPr>
            <a:spLocks noGrp="1"/>
          </p:cNvSpPr>
          <p:nvPr>
            <p:ph sz="half" idx="2" hasCustomPrompt="1"/>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5">
            <a:extLst>
              <a:ext uri="{FF2B5EF4-FFF2-40B4-BE49-F238E27FC236}">
                <a16:creationId xmlns:a16="http://schemas.microsoft.com/office/drawing/2014/main" id="{37A31490-A10D-455A-B515-E26064D0E10A}"/>
              </a:ext>
            </a:extLst>
          </p:cNvPr>
          <p:cNvSpPr>
            <a:spLocks noGrp="1"/>
          </p:cNvSpPr>
          <p:nvPr>
            <p:ph sz="quarter" idx="4" hasCustomPrompt="1"/>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3">
            <a:extLst>
              <a:ext uri="{FF2B5EF4-FFF2-40B4-BE49-F238E27FC236}">
                <a16:creationId xmlns:a16="http://schemas.microsoft.com/office/drawing/2014/main" id="{9F5DF135-B773-4FF0-A198-687768159124}"/>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4D4BA48E-457A-42FA-BC00-3AE386B38A0C}"/>
              </a:ext>
            </a:extLst>
          </p:cNvPr>
          <p:cNvSpPr>
            <a:spLocks noGrp="1"/>
          </p:cNvSpPr>
          <p:nvPr>
            <p:ph idx="1" hasCustomPrompt="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_02">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Título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0" name="Marcador de posición de texto 3">
            <a:extLst>
              <a:ext uri="{FF2B5EF4-FFF2-40B4-BE49-F238E27FC236}">
                <a16:creationId xmlns:a16="http://schemas.microsoft.com/office/drawing/2014/main" id="{436B2E80-B2B9-4309-8C9B-11D0B83C43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1" name="Marcador de posición de imagen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03">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s-ES" noProof="0"/>
              <a:t>Subtítulo</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s-ES" noProof="0"/>
              <a:t>Insertar imagen</a:t>
            </a:r>
          </a:p>
        </p:txBody>
      </p:sp>
      <p:sp>
        <p:nvSpPr>
          <p:cNvPr id="2" name="Título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728D712-0D13-4ECD-9BEB-B8EE651FF63F}"/>
              </a:ext>
            </a:extLst>
          </p:cNvPr>
          <p:cNvSpPr>
            <a:spLocks noGrp="1"/>
          </p:cNvSpPr>
          <p:nvPr>
            <p:ph type="body" idx="1" hasCustomPrompt="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s-ES" noProof="0"/>
              <a:t>Editar estilos de texto del patrón</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hasCustomPrompt="1"/>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ido_2 columna Vertical">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texto 12">
            <a:extLst>
              <a:ext uri="{FF2B5EF4-FFF2-40B4-BE49-F238E27FC236}">
                <a16:creationId xmlns:a16="http://schemas.microsoft.com/office/drawing/2014/main" id="{C3BB8EAB-4266-4938-A8CB-6D18C938017F}"/>
              </a:ext>
            </a:extLst>
          </p:cNvPr>
          <p:cNvSpPr>
            <a:spLocks noGrp="1"/>
          </p:cNvSpPr>
          <p:nvPr>
            <p:ph type="body" sz="quarter" idx="14" hasCustomPrompt="1"/>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12" name="Marcador de contenido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5" name="Marcador de número de diapositiva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ido_1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número de diapositiva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ido">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s-ES" noProof="0"/>
              <a:t>Icono</a:t>
            </a:r>
          </a:p>
        </p:txBody>
      </p:sp>
      <p:grpSp>
        <p:nvGrpSpPr>
          <p:cNvPr id="11" name="Grupo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ángulo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5" name="Marcador de número de diapositiva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Marcador de posición de número de diapositiva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s-ES" noProof="0" smtClean="0"/>
              <a:pPr algn="ctr" rtl="0"/>
              <a:t>‹Nº›</a:t>
            </a:fld>
            <a:endParaRPr lang="es-ES" noProof="0"/>
          </a:p>
        </p:txBody>
      </p:sp>
      <p:sp>
        <p:nvSpPr>
          <p:cNvPr id="2" name="Marcador de posición de título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8.emf"/><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a:blip r:embed="rId3"/>
          <a:srcRect l="16893" r="16893"/>
          <a:stretch/>
        </p:blipFill>
        <p:spPr>
          <a:xfrm>
            <a:off x="6516914" y="0"/>
            <a:ext cx="5675085" cy="6858000"/>
          </a:xfrm>
        </p:spPr>
      </p:pic>
      <p:pic>
        <p:nvPicPr>
          <p:cNvPr id="5" name="Marcador de posición de imagen 4">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a:blip r:embed="rId4"/>
          <a:srcRect l="23213" r="23213"/>
          <a:stretch/>
        </p:blipFill>
        <p:spPr>
          <a:xfrm>
            <a:off x="0" y="-1"/>
            <a:ext cx="8115300" cy="6858001"/>
          </a:xfrm>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0" y="3808320"/>
            <a:ext cx="7833208" cy="2547440"/>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a:xfrm>
            <a:off x="167824" y="4801130"/>
            <a:ext cx="5005614" cy="1451331"/>
          </a:xfrm>
        </p:spPr>
        <p:txBody>
          <a:bodyPr rtlCol="0"/>
          <a:lstStyle/>
          <a:p>
            <a:pPr marL="0" indent="0" rtl="0">
              <a:spcBef>
                <a:spcPts val="0"/>
              </a:spcBef>
              <a:buNone/>
            </a:pPr>
            <a:r>
              <a:rPr lang="es-ES" sz="2400" b="1" dirty="0">
                <a:solidFill>
                  <a:schemeClr val="bg1"/>
                </a:solidFill>
              </a:rPr>
              <a:t>PRÁCTICA 2</a:t>
            </a:r>
          </a:p>
          <a:p>
            <a:pPr marL="0" indent="0" rtl="0">
              <a:spcBef>
                <a:spcPts val="0"/>
              </a:spcBef>
              <a:buNone/>
            </a:pPr>
            <a:r>
              <a:rPr lang="es-ES" sz="1800" b="1" dirty="0">
                <a:solidFill>
                  <a:schemeClr val="bg1"/>
                </a:solidFill>
              </a:rPr>
              <a:t>Sistemas Inteligentes para la Gestión de la Empresa</a:t>
            </a:r>
          </a:p>
          <a:p>
            <a:pPr marL="0" indent="0" rtl="0">
              <a:spcBef>
                <a:spcPts val="0"/>
              </a:spcBef>
              <a:buNone/>
            </a:pPr>
            <a:endParaRPr lang="es-ES" dirty="0">
              <a:solidFill>
                <a:schemeClr val="bg1"/>
              </a:solidFill>
            </a:endParaRPr>
          </a:p>
          <a:p>
            <a:pPr marL="0" indent="0" rtl="0">
              <a:spcBef>
                <a:spcPts val="0"/>
              </a:spcBef>
              <a:buNone/>
            </a:pPr>
            <a:endParaRPr lang="es-ES" dirty="0">
              <a:solidFill>
                <a:schemeClr val="bg1"/>
              </a:solidFill>
            </a:endParaRPr>
          </a:p>
          <a:p>
            <a:pPr marL="0" indent="0" rtl="0">
              <a:spcBef>
                <a:spcPts val="0"/>
              </a:spcBef>
              <a:buNone/>
            </a:pPr>
            <a:r>
              <a:rPr lang="es-ES" sz="2400" i="1" dirty="0">
                <a:solidFill>
                  <a:schemeClr val="bg1"/>
                </a:solidFill>
              </a:rPr>
              <a:t>Álvaro  de la Flor Bonilla</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a:xfrm>
            <a:off x="167823" y="3972482"/>
            <a:ext cx="6676860" cy="822960"/>
          </a:xfrm>
        </p:spPr>
        <p:txBody>
          <a:bodyPr rtlCol="0"/>
          <a:lstStyle/>
          <a:p>
            <a:pPr rtl="0"/>
            <a:r>
              <a:rPr lang="es-ES" sz="3200" b="1" dirty="0">
                <a:solidFill>
                  <a:schemeClr val="bg1"/>
                </a:solidFill>
              </a:rPr>
              <a:t>Transferencia de Estilo en Imágenes</a:t>
            </a:r>
          </a:p>
        </p:txBody>
      </p:sp>
      <p:sp>
        <p:nvSpPr>
          <p:cNvPr id="12" name="Marcador de número de diapositiva 5">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a:t>
            </a:fld>
            <a:endParaRPr lang="es-ES" sz="1200">
              <a:solidFill>
                <a:schemeClr val="bg1"/>
              </a:solidFill>
            </a:endParaRPr>
          </a:p>
        </p:txBody>
      </p:sp>
      <p:pic>
        <p:nvPicPr>
          <p:cNvPr id="8" name="Imagen 7">
            <a:extLst>
              <a:ext uri="{FF2B5EF4-FFF2-40B4-BE49-F238E27FC236}">
                <a16:creationId xmlns:a16="http://schemas.microsoft.com/office/drawing/2014/main" id="{77669B69-4E5A-484F-BC5A-BAC8A7BEE538}"/>
              </a:ext>
            </a:extLst>
          </p:cNvPr>
          <p:cNvPicPr>
            <a:picLocks noChangeAspect="1"/>
          </p:cNvPicPr>
          <p:nvPr/>
        </p:nvPicPr>
        <p:blipFill>
          <a:blip r:embed="rId5"/>
          <a:srcRect/>
          <a:stretch/>
        </p:blipFill>
        <p:spPr>
          <a:xfrm>
            <a:off x="10727814" y="142917"/>
            <a:ext cx="1327766" cy="535766"/>
          </a:xfrm>
          <a:prstGeom prst="rect">
            <a:avLst/>
          </a:prstGeom>
        </p:spPr>
      </p:pic>
      <p:pic>
        <p:nvPicPr>
          <p:cNvPr id="19" name="Imagen 18">
            <a:extLst>
              <a:ext uri="{FF2B5EF4-FFF2-40B4-BE49-F238E27FC236}">
                <a16:creationId xmlns:a16="http://schemas.microsoft.com/office/drawing/2014/main" id="{0924F642-D467-47C0-B437-8CE8B4C774A2}"/>
              </a:ext>
            </a:extLst>
          </p:cNvPr>
          <p:cNvPicPr>
            <a:picLocks noChangeAspect="1"/>
          </p:cNvPicPr>
          <p:nvPr/>
        </p:nvPicPr>
        <p:blipFill rotWithShape="1">
          <a:blip r:embed="rId6">
            <a:biLevel thresh="50000"/>
          </a:blip>
          <a:srcRect l="17778" t="14947" r="12524" b="13823"/>
          <a:stretch/>
        </p:blipFill>
        <p:spPr>
          <a:xfrm>
            <a:off x="5341261" y="4410742"/>
            <a:ext cx="1908764" cy="1950680"/>
          </a:xfrm>
          <a:prstGeom prst="rect">
            <a:avLst/>
          </a:prstGeom>
        </p:spPr>
      </p:pic>
    </p:spTree>
    <p:extLst>
      <p:ext uri="{BB962C8B-B14F-4D97-AF65-F5344CB8AC3E}">
        <p14:creationId xmlns:p14="http://schemas.microsoft.com/office/powerpoint/2010/main" val="162433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Redes Neuronales Convolucionales</a:t>
            </a:r>
          </a:p>
        </p:txBody>
      </p:sp>
      <p:sp>
        <p:nvSpPr>
          <p:cNvPr id="8" name="Rectángulo: esquinas redondeadas 7">
            <a:extLst>
              <a:ext uri="{FF2B5EF4-FFF2-40B4-BE49-F238E27FC236}">
                <a16:creationId xmlns:a16="http://schemas.microsoft.com/office/drawing/2014/main" id="{960362EA-E1E5-4A9F-8853-55AD26EF09F8}"/>
              </a:ext>
            </a:extLst>
          </p:cNvPr>
          <p:cNvSpPr/>
          <p:nvPr/>
        </p:nvSpPr>
        <p:spPr>
          <a:xfrm>
            <a:off x="645110" y="1919613"/>
            <a:ext cx="10901779" cy="10285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Creadas para clasificar imágenes</a:t>
            </a:r>
          </a:p>
        </p:txBody>
      </p:sp>
      <p:sp>
        <p:nvSpPr>
          <p:cNvPr id="10" name="Rectángulo: esquinas redondeadas 9">
            <a:extLst>
              <a:ext uri="{FF2B5EF4-FFF2-40B4-BE49-F238E27FC236}">
                <a16:creationId xmlns:a16="http://schemas.microsoft.com/office/drawing/2014/main" id="{57F2511B-B6D1-4737-9434-B180609CBB60}"/>
              </a:ext>
            </a:extLst>
          </p:cNvPr>
          <p:cNvSpPr/>
          <p:nvPr/>
        </p:nvSpPr>
        <p:spPr>
          <a:xfrm>
            <a:off x="645110" y="3306009"/>
            <a:ext cx="10901779" cy="102850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Segmentación de imágenes, lenguaje natural…</a:t>
            </a:r>
          </a:p>
        </p:txBody>
      </p:sp>
      <p:sp>
        <p:nvSpPr>
          <p:cNvPr id="11" name="Rectángulo: esquinas redondeadas 10">
            <a:extLst>
              <a:ext uri="{FF2B5EF4-FFF2-40B4-BE49-F238E27FC236}">
                <a16:creationId xmlns:a16="http://schemas.microsoft.com/office/drawing/2014/main" id="{8286F7F7-D3CF-4185-B26D-4E2A061DA52C}"/>
              </a:ext>
            </a:extLst>
          </p:cNvPr>
          <p:cNvSpPr/>
          <p:nvPr/>
        </p:nvSpPr>
        <p:spPr>
          <a:xfrm>
            <a:off x="645110" y="4692405"/>
            <a:ext cx="10901779" cy="102850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Aprendizaje supervisado</a:t>
            </a:r>
          </a:p>
        </p:txBody>
      </p:sp>
    </p:spTree>
    <p:extLst>
      <p:ext uri="{BB962C8B-B14F-4D97-AF65-F5344CB8AC3E}">
        <p14:creationId xmlns:p14="http://schemas.microsoft.com/office/powerpoint/2010/main" val="4118368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Redes Neuronales Convolucionales</a:t>
            </a:r>
          </a:p>
        </p:txBody>
      </p:sp>
      <p:pic>
        <p:nvPicPr>
          <p:cNvPr id="3" name="Imagen 2">
            <a:extLst>
              <a:ext uri="{FF2B5EF4-FFF2-40B4-BE49-F238E27FC236}">
                <a16:creationId xmlns:a16="http://schemas.microsoft.com/office/drawing/2014/main" id="{D41FC1D0-542E-424E-8CA3-8C8124C116F5}"/>
              </a:ext>
            </a:extLst>
          </p:cNvPr>
          <p:cNvPicPr>
            <a:picLocks noChangeAspect="1"/>
          </p:cNvPicPr>
          <p:nvPr/>
        </p:nvPicPr>
        <p:blipFill>
          <a:blip r:embed="rId4"/>
          <a:stretch>
            <a:fillRect/>
          </a:stretch>
        </p:blipFill>
        <p:spPr>
          <a:xfrm>
            <a:off x="2799008" y="1516586"/>
            <a:ext cx="6593983" cy="2182969"/>
          </a:xfrm>
          <a:prstGeom prst="rect">
            <a:avLst/>
          </a:prstGeom>
        </p:spPr>
      </p:pic>
      <p:sp>
        <p:nvSpPr>
          <p:cNvPr id="9" name="Rectángulo: esquinas redondeadas 8">
            <a:extLst>
              <a:ext uri="{FF2B5EF4-FFF2-40B4-BE49-F238E27FC236}">
                <a16:creationId xmlns:a16="http://schemas.microsoft.com/office/drawing/2014/main" id="{CA5EDB58-A7CC-4FE4-A83A-2816C5E1BEC7}"/>
              </a:ext>
            </a:extLst>
          </p:cNvPr>
          <p:cNvSpPr/>
          <p:nvPr/>
        </p:nvSpPr>
        <p:spPr>
          <a:xfrm>
            <a:off x="336933" y="4199602"/>
            <a:ext cx="5888855"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Capas especializadas</a:t>
            </a:r>
          </a:p>
        </p:txBody>
      </p:sp>
      <p:sp>
        <p:nvSpPr>
          <p:cNvPr id="13" name="Rectángulo: esquinas redondeadas 12">
            <a:extLst>
              <a:ext uri="{FF2B5EF4-FFF2-40B4-BE49-F238E27FC236}">
                <a16:creationId xmlns:a16="http://schemas.microsoft.com/office/drawing/2014/main" id="{93512AB6-C367-442C-87C8-3F4FD4D03B3D}"/>
              </a:ext>
            </a:extLst>
          </p:cNvPr>
          <p:cNvSpPr/>
          <p:nvPr/>
        </p:nvSpPr>
        <p:spPr>
          <a:xfrm>
            <a:off x="6569058" y="3797164"/>
            <a:ext cx="4924150" cy="215154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chemeClr val="tx1">
                    <a:lumMod val="75000"/>
                    <a:lumOff val="25000"/>
                  </a:schemeClr>
                </a:solidFill>
                <a:latin typeface="Raleway" panose="020B0604020202020204" charset="0"/>
                <a:cs typeface="Raleway" panose="020B0604020202020204" charset="0"/>
              </a:rPr>
              <a:t>Dos componentes</a:t>
            </a:r>
          </a:p>
          <a:p>
            <a:pPr algn="ctr"/>
            <a:endParaRPr lang="es-ES" sz="2000" b="1" dirty="0">
              <a:solidFill>
                <a:schemeClr val="tx1">
                  <a:lumMod val="75000"/>
                  <a:lumOff val="25000"/>
                </a:schemeClr>
              </a:solidFill>
              <a:latin typeface="Raleway" panose="020B0604020202020204" charset="0"/>
              <a:cs typeface="Raleway" panose="020B0604020202020204" charset="0"/>
            </a:endParaRPr>
          </a:p>
          <a:p>
            <a:pPr algn="ctr"/>
            <a:endParaRPr lang="es-ES" sz="2000" dirty="0">
              <a:solidFill>
                <a:schemeClr val="tx1">
                  <a:lumMod val="75000"/>
                  <a:lumOff val="25000"/>
                </a:schemeClr>
              </a:solidFill>
              <a:latin typeface="Raleway" panose="020B0604020202020204" charset="0"/>
              <a:cs typeface="Raleway" panose="020B0604020202020204" charset="0"/>
            </a:endParaRPr>
          </a:p>
          <a:p>
            <a:pPr algn="ctr"/>
            <a:endParaRPr lang="es-ES" sz="2800" dirty="0">
              <a:solidFill>
                <a:schemeClr val="tx1">
                  <a:lumMod val="75000"/>
                  <a:lumOff val="25000"/>
                </a:schemeClr>
              </a:solidFill>
              <a:latin typeface="Raleway" panose="020B0604020202020204" charset="0"/>
              <a:cs typeface="Raleway" panose="020B0604020202020204" charset="0"/>
            </a:endParaRPr>
          </a:p>
          <a:p>
            <a:pPr algn="ctr"/>
            <a:endParaRPr lang="es-ES" sz="2800" dirty="0">
              <a:solidFill>
                <a:schemeClr val="tx1">
                  <a:lumMod val="75000"/>
                  <a:lumOff val="25000"/>
                </a:schemeClr>
              </a:solidFill>
              <a:latin typeface="Raleway" panose="020B0604020202020204" charset="0"/>
              <a:cs typeface="Raleway" panose="020B0604020202020204" charset="0"/>
            </a:endParaRPr>
          </a:p>
        </p:txBody>
      </p:sp>
      <p:sp>
        <p:nvSpPr>
          <p:cNvPr id="14" name="Rectángulo: esquinas redondeadas 13">
            <a:extLst>
              <a:ext uri="{FF2B5EF4-FFF2-40B4-BE49-F238E27FC236}">
                <a16:creationId xmlns:a16="http://schemas.microsoft.com/office/drawing/2014/main" id="{63851857-CD85-4114-8283-5F0264C69205}"/>
              </a:ext>
            </a:extLst>
          </p:cNvPr>
          <p:cNvSpPr/>
          <p:nvPr/>
        </p:nvSpPr>
        <p:spPr>
          <a:xfrm>
            <a:off x="6963374" y="4405751"/>
            <a:ext cx="4135517" cy="42880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lumMod val="75000"/>
                    <a:lumOff val="25000"/>
                  </a:schemeClr>
                </a:solidFill>
                <a:latin typeface="Raleway" panose="020B0604020202020204" charset="0"/>
                <a:cs typeface="Raleway" panose="020B0604020202020204" charset="0"/>
              </a:rPr>
              <a:t>Extracción de características</a:t>
            </a:r>
          </a:p>
        </p:txBody>
      </p:sp>
      <p:sp>
        <p:nvSpPr>
          <p:cNvPr id="15" name="Rectángulo: esquinas redondeadas 14">
            <a:extLst>
              <a:ext uri="{FF2B5EF4-FFF2-40B4-BE49-F238E27FC236}">
                <a16:creationId xmlns:a16="http://schemas.microsoft.com/office/drawing/2014/main" id="{DEDE7187-8ABF-45D1-BF29-2BFBE5190014}"/>
              </a:ext>
            </a:extLst>
          </p:cNvPr>
          <p:cNvSpPr/>
          <p:nvPr/>
        </p:nvSpPr>
        <p:spPr>
          <a:xfrm>
            <a:off x="6963374" y="5177228"/>
            <a:ext cx="4135517" cy="42880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lumMod val="75000"/>
                    <a:lumOff val="25000"/>
                  </a:schemeClr>
                </a:solidFill>
                <a:latin typeface="Raleway" panose="020B0604020202020204" charset="0"/>
                <a:cs typeface="Raleway" panose="020B0604020202020204" charset="0"/>
              </a:rPr>
              <a:t>Clasificación</a:t>
            </a:r>
          </a:p>
        </p:txBody>
      </p:sp>
      <p:sp>
        <p:nvSpPr>
          <p:cNvPr id="17" name="Rectángulo: esquinas redondeadas 16">
            <a:extLst>
              <a:ext uri="{FF2B5EF4-FFF2-40B4-BE49-F238E27FC236}">
                <a16:creationId xmlns:a16="http://schemas.microsoft.com/office/drawing/2014/main" id="{7ED85DB6-EF02-4211-B2BE-647ADCA9EF49}"/>
              </a:ext>
            </a:extLst>
          </p:cNvPr>
          <p:cNvSpPr/>
          <p:nvPr/>
        </p:nvSpPr>
        <p:spPr>
          <a:xfrm>
            <a:off x="336933" y="4971079"/>
            <a:ext cx="5888855"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No conocen la imagen</a:t>
            </a:r>
          </a:p>
        </p:txBody>
      </p:sp>
    </p:spTree>
    <p:extLst>
      <p:ext uri="{BB962C8B-B14F-4D97-AF65-F5344CB8AC3E}">
        <p14:creationId xmlns:p14="http://schemas.microsoft.com/office/powerpoint/2010/main" val="1064979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28123" r="28123"/>
          <a:stretch/>
        </p:blipFill>
        <p:spPr>
          <a:xfrm>
            <a:off x="7691023" y="0"/>
            <a:ext cx="4500977" cy="6857999"/>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Transferencia de Estilo en Imágenes</a:t>
            </a: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12</a:t>
            </a:fld>
            <a:endParaRPr lang="es-ES" sz="1200">
              <a:solidFill>
                <a:schemeClr val="bg1"/>
              </a:solidFill>
            </a:endParaRPr>
          </a:p>
        </p:txBody>
      </p:sp>
      <p:sp>
        <p:nvSpPr>
          <p:cNvPr id="3" name="Título 3">
            <a:extLst>
              <a:ext uri="{FF2B5EF4-FFF2-40B4-BE49-F238E27FC236}">
                <a16:creationId xmlns:a16="http://schemas.microsoft.com/office/drawing/2014/main" id="{2277BB59-9C12-433E-B96E-4C22607AD121}"/>
              </a:ext>
            </a:extLst>
          </p:cNvPr>
          <p:cNvSpPr txBox="1">
            <a:spLocks/>
          </p:cNvSpPr>
          <p:nvPr/>
        </p:nvSpPr>
        <p:spPr>
          <a:xfrm>
            <a:off x="2330863" y="742383"/>
            <a:ext cx="6861771" cy="1028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1A1A1A"/>
              </a:buClr>
              <a:buSzPts val="2600"/>
              <a:buFont typeface="Raleway"/>
              <a:buNone/>
              <a:tabLst/>
              <a:defRPr/>
            </a:pPr>
            <a:r>
              <a:rPr kumimoji="0" lang="es-ES" sz="4800" i="0" u="none" strike="noStrike" kern="0" cap="none" spc="0" normalizeH="0" baseline="0" noProof="0" dirty="0">
                <a:ln>
                  <a:noFill/>
                </a:ln>
                <a:solidFill>
                  <a:srgbClr val="545172"/>
                </a:solidFill>
                <a:effectLst>
                  <a:outerShdw blurRad="38100" dist="38100" dir="2700000" algn="tl">
                    <a:srgbClr val="000000">
                      <a:alpha val="43137"/>
                    </a:srgbClr>
                  </a:outerShdw>
                </a:effectLst>
                <a:uLnTx/>
                <a:uFillTx/>
                <a:latin typeface="Raleway"/>
                <a:cs typeface="Raleway"/>
                <a:sym typeface="Raleway"/>
              </a:rPr>
              <a:t>NST</a:t>
            </a: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1423503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Transferencia de Estilo en Imágenes</a:t>
            </a:r>
          </a:p>
        </p:txBody>
      </p:sp>
      <p:pic>
        <p:nvPicPr>
          <p:cNvPr id="3" name="Imagen 2">
            <a:extLst>
              <a:ext uri="{FF2B5EF4-FFF2-40B4-BE49-F238E27FC236}">
                <a16:creationId xmlns:a16="http://schemas.microsoft.com/office/drawing/2014/main" id="{D04E5541-56CB-4B5C-BB74-75284FA28A8B}"/>
              </a:ext>
            </a:extLst>
          </p:cNvPr>
          <p:cNvPicPr>
            <a:picLocks noChangeAspect="1"/>
          </p:cNvPicPr>
          <p:nvPr/>
        </p:nvPicPr>
        <p:blipFill>
          <a:blip r:embed="rId4"/>
          <a:stretch>
            <a:fillRect/>
          </a:stretch>
        </p:blipFill>
        <p:spPr>
          <a:xfrm>
            <a:off x="2799006" y="1867968"/>
            <a:ext cx="6593983" cy="2305318"/>
          </a:xfrm>
          <a:prstGeom prst="rect">
            <a:avLst/>
          </a:prstGeom>
        </p:spPr>
      </p:pic>
      <p:sp>
        <p:nvSpPr>
          <p:cNvPr id="9" name="Rectángulo: esquinas redondeadas 8">
            <a:extLst>
              <a:ext uri="{FF2B5EF4-FFF2-40B4-BE49-F238E27FC236}">
                <a16:creationId xmlns:a16="http://schemas.microsoft.com/office/drawing/2014/main" id="{A3266C1C-5A7F-4926-89C8-332D3587A1EC}"/>
              </a:ext>
            </a:extLst>
          </p:cNvPr>
          <p:cNvSpPr/>
          <p:nvPr/>
        </p:nvSpPr>
        <p:spPr>
          <a:xfrm>
            <a:off x="3151571" y="4817633"/>
            <a:ext cx="5888855"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VGG-19</a:t>
            </a:r>
          </a:p>
        </p:txBody>
      </p:sp>
    </p:spTree>
    <p:extLst>
      <p:ext uri="{BB962C8B-B14F-4D97-AF65-F5344CB8AC3E}">
        <p14:creationId xmlns:p14="http://schemas.microsoft.com/office/powerpoint/2010/main" val="3559795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pic>
        <p:nvPicPr>
          <p:cNvPr id="3" name="Imagen 2">
            <a:extLst>
              <a:ext uri="{FF2B5EF4-FFF2-40B4-BE49-F238E27FC236}">
                <a16:creationId xmlns:a16="http://schemas.microsoft.com/office/drawing/2014/main" id="{D04E5541-56CB-4B5C-BB74-75284FA28A8B}"/>
              </a:ext>
            </a:extLst>
          </p:cNvPr>
          <p:cNvPicPr>
            <a:picLocks noChangeAspect="1"/>
          </p:cNvPicPr>
          <p:nvPr/>
        </p:nvPicPr>
        <p:blipFill>
          <a:blip r:embed="rId4"/>
          <a:srcRect/>
          <a:stretch/>
        </p:blipFill>
        <p:spPr>
          <a:xfrm>
            <a:off x="122652" y="2302973"/>
            <a:ext cx="4893232" cy="2761879"/>
          </a:xfrm>
          <a:prstGeom prst="rect">
            <a:avLst/>
          </a:prstGeom>
        </p:spPr>
      </p:pic>
      <p:sp>
        <p:nvSpPr>
          <p:cNvPr id="9" name="Rectángulo: esquinas redondeadas 8">
            <a:extLst>
              <a:ext uri="{FF2B5EF4-FFF2-40B4-BE49-F238E27FC236}">
                <a16:creationId xmlns:a16="http://schemas.microsoft.com/office/drawing/2014/main" id="{A3266C1C-5A7F-4926-89C8-332D3587A1EC}"/>
              </a:ext>
            </a:extLst>
          </p:cNvPr>
          <p:cNvSpPr/>
          <p:nvPr/>
        </p:nvSpPr>
        <p:spPr>
          <a:xfrm>
            <a:off x="5740893" y="1985495"/>
            <a:ext cx="5888855"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Dos imágenes (contenido + estilo)</a:t>
            </a:r>
          </a:p>
        </p:txBody>
      </p:sp>
      <p:sp>
        <p:nvSpPr>
          <p:cNvPr id="6" name="Rectángulo: esquinas redondeadas 5">
            <a:extLst>
              <a:ext uri="{FF2B5EF4-FFF2-40B4-BE49-F238E27FC236}">
                <a16:creationId xmlns:a16="http://schemas.microsoft.com/office/drawing/2014/main" id="{0B3307F2-453C-4011-B5E4-F562110AF820}"/>
              </a:ext>
            </a:extLst>
          </p:cNvPr>
          <p:cNvSpPr/>
          <p:nvPr/>
        </p:nvSpPr>
        <p:spPr>
          <a:xfrm>
            <a:off x="5740892" y="2850967"/>
            <a:ext cx="5888855"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Sucesivas iteraciones</a:t>
            </a:r>
          </a:p>
        </p:txBody>
      </p:sp>
      <p:sp>
        <p:nvSpPr>
          <p:cNvPr id="8" name="Rectángulo: esquinas redondeadas 7">
            <a:extLst>
              <a:ext uri="{FF2B5EF4-FFF2-40B4-BE49-F238E27FC236}">
                <a16:creationId xmlns:a16="http://schemas.microsoft.com/office/drawing/2014/main" id="{5CA9FE4E-5615-4CA9-A3AC-E4AD49517051}"/>
              </a:ext>
            </a:extLst>
          </p:cNvPr>
          <p:cNvSpPr/>
          <p:nvPr/>
        </p:nvSpPr>
        <p:spPr>
          <a:xfrm>
            <a:off x="5740892" y="3716439"/>
            <a:ext cx="5888855"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Optimización de pérdida</a:t>
            </a:r>
          </a:p>
        </p:txBody>
      </p:sp>
      <p:sp>
        <p:nvSpPr>
          <p:cNvPr id="10" name="Rectángulo: esquinas redondeadas 9">
            <a:extLst>
              <a:ext uri="{FF2B5EF4-FFF2-40B4-BE49-F238E27FC236}">
                <a16:creationId xmlns:a16="http://schemas.microsoft.com/office/drawing/2014/main" id="{5C36726D-C840-4C4C-AEC4-1BB13E3F1D55}"/>
              </a:ext>
            </a:extLst>
          </p:cNvPr>
          <p:cNvSpPr/>
          <p:nvPr/>
        </p:nvSpPr>
        <p:spPr>
          <a:xfrm>
            <a:off x="5740892" y="4581911"/>
            <a:ext cx="5888855"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¿Correcto funcionamiento?</a:t>
            </a:r>
          </a:p>
        </p:txBody>
      </p:sp>
      <p:sp>
        <p:nvSpPr>
          <p:cNvPr id="11" name="Google Shape;175;p21">
            <a:extLst>
              <a:ext uri="{FF2B5EF4-FFF2-40B4-BE49-F238E27FC236}">
                <a16:creationId xmlns:a16="http://schemas.microsoft.com/office/drawing/2014/main" id="{93AF6041-711F-4848-8FBC-68D8FBD8086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Transferencia de Estilo en Imágenes</a:t>
            </a:r>
          </a:p>
        </p:txBody>
      </p:sp>
    </p:spTree>
    <p:extLst>
      <p:ext uri="{BB962C8B-B14F-4D97-AF65-F5344CB8AC3E}">
        <p14:creationId xmlns:p14="http://schemas.microsoft.com/office/powerpoint/2010/main" val="1789941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6" name="Google Shape;175;p21">
            <a:extLst>
              <a:ext uri="{FF2B5EF4-FFF2-40B4-BE49-F238E27FC236}">
                <a16:creationId xmlns:a16="http://schemas.microsoft.com/office/drawing/2014/main" id="{63414D8F-1510-419B-9D19-C4385AA33CB3}"/>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Transferencia de Estilo en Imágenes</a:t>
            </a:r>
          </a:p>
        </p:txBody>
      </p:sp>
      <p:pic>
        <p:nvPicPr>
          <p:cNvPr id="4" name="Imagen 3">
            <a:extLst>
              <a:ext uri="{FF2B5EF4-FFF2-40B4-BE49-F238E27FC236}">
                <a16:creationId xmlns:a16="http://schemas.microsoft.com/office/drawing/2014/main" id="{28021239-E981-474F-ACB4-1B8775B11106}"/>
              </a:ext>
            </a:extLst>
          </p:cNvPr>
          <p:cNvPicPr>
            <a:picLocks noChangeAspect="1"/>
          </p:cNvPicPr>
          <p:nvPr/>
        </p:nvPicPr>
        <p:blipFill>
          <a:blip r:embed="rId4"/>
          <a:stretch>
            <a:fillRect/>
          </a:stretch>
        </p:blipFill>
        <p:spPr>
          <a:xfrm>
            <a:off x="3911219" y="1656408"/>
            <a:ext cx="4369561" cy="767918"/>
          </a:xfrm>
          <a:prstGeom prst="rect">
            <a:avLst/>
          </a:prstGeom>
        </p:spPr>
      </p:pic>
      <p:pic>
        <p:nvPicPr>
          <p:cNvPr id="8" name="Imagen 7">
            <a:extLst>
              <a:ext uri="{FF2B5EF4-FFF2-40B4-BE49-F238E27FC236}">
                <a16:creationId xmlns:a16="http://schemas.microsoft.com/office/drawing/2014/main" id="{768E8EEC-B2FC-4BC4-A57D-6034988065C7}"/>
              </a:ext>
            </a:extLst>
          </p:cNvPr>
          <p:cNvPicPr>
            <a:picLocks noChangeAspect="1"/>
          </p:cNvPicPr>
          <p:nvPr/>
        </p:nvPicPr>
        <p:blipFill>
          <a:blip r:embed="rId5"/>
          <a:stretch>
            <a:fillRect/>
          </a:stretch>
        </p:blipFill>
        <p:spPr>
          <a:xfrm>
            <a:off x="4009621" y="2617416"/>
            <a:ext cx="4172755" cy="3258355"/>
          </a:xfrm>
          <a:prstGeom prst="rect">
            <a:avLst/>
          </a:prstGeom>
        </p:spPr>
      </p:pic>
    </p:spTree>
    <p:extLst>
      <p:ext uri="{BB962C8B-B14F-4D97-AF65-F5344CB8AC3E}">
        <p14:creationId xmlns:p14="http://schemas.microsoft.com/office/powerpoint/2010/main" val="131022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6" name="Google Shape;175;p21">
            <a:extLst>
              <a:ext uri="{FF2B5EF4-FFF2-40B4-BE49-F238E27FC236}">
                <a16:creationId xmlns:a16="http://schemas.microsoft.com/office/drawing/2014/main" id="{63414D8F-1510-419B-9D19-C4385AA33CB3}"/>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Transferencia de Estilo en Imágenes</a:t>
            </a:r>
          </a:p>
        </p:txBody>
      </p:sp>
      <p:pic>
        <p:nvPicPr>
          <p:cNvPr id="3" name="Imagen 2">
            <a:extLst>
              <a:ext uri="{FF2B5EF4-FFF2-40B4-BE49-F238E27FC236}">
                <a16:creationId xmlns:a16="http://schemas.microsoft.com/office/drawing/2014/main" id="{08136E14-0D91-4A5A-8CF8-2BE3C556DA59}"/>
              </a:ext>
            </a:extLst>
          </p:cNvPr>
          <p:cNvPicPr>
            <a:picLocks noChangeAspect="1"/>
          </p:cNvPicPr>
          <p:nvPr/>
        </p:nvPicPr>
        <p:blipFill>
          <a:blip r:embed="rId4"/>
          <a:stretch>
            <a:fillRect/>
          </a:stretch>
        </p:blipFill>
        <p:spPr>
          <a:xfrm>
            <a:off x="3120113" y="2029277"/>
            <a:ext cx="5951774" cy="917379"/>
          </a:xfrm>
          <a:prstGeom prst="rect">
            <a:avLst/>
          </a:prstGeom>
        </p:spPr>
      </p:pic>
      <p:sp>
        <p:nvSpPr>
          <p:cNvPr id="9" name="Rectángulo: esquinas redondeadas 8">
            <a:extLst>
              <a:ext uri="{FF2B5EF4-FFF2-40B4-BE49-F238E27FC236}">
                <a16:creationId xmlns:a16="http://schemas.microsoft.com/office/drawing/2014/main" id="{704DD2B7-CF5D-4B7F-A297-2671A2F3EAD6}"/>
              </a:ext>
            </a:extLst>
          </p:cNvPr>
          <p:cNvSpPr/>
          <p:nvPr/>
        </p:nvSpPr>
        <p:spPr>
          <a:xfrm>
            <a:off x="3151572" y="3729857"/>
            <a:ext cx="5888855"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Capas superiores</a:t>
            </a:r>
          </a:p>
        </p:txBody>
      </p:sp>
    </p:spTree>
    <p:extLst>
      <p:ext uri="{BB962C8B-B14F-4D97-AF65-F5344CB8AC3E}">
        <p14:creationId xmlns:p14="http://schemas.microsoft.com/office/powerpoint/2010/main" val="3303055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693EF27-9599-4A7B-A91E-C4C59CEC99E6}"/>
              </a:ext>
            </a:extLst>
          </p:cNvPr>
          <p:cNvPicPr>
            <a:picLocks noChangeAspect="1"/>
          </p:cNvPicPr>
          <p:nvPr/>
        </p:nvPicPr>
        <p:blipFill>
          <a:blip r:embed="rId3"/>
          <a:stretch>
            <a:fillRect/>
          </a:stretch>
        </p:blipFill>
        <p:spPr>
          <a:xfrm>
            <a:off x="1037849" y="3653153"/>
            <a:ext cx="4043966" cy="2691685"/>
          </a:xfrm>
          <a:prstGeom prst="rect">
            <a:avLst/>
          </a:prstGeom>
        </p:spPr>
      </p:pic>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4"/>
          <a:srcRect/>
          <a:stretch/>
        </p:blipFill>
        <p:spPr>
          <a:xfrm>
            <a:off x="10676965" y="146079"/>
            <a:ext cx="1429260" cy="802988"/>
          </a:xfrm>
          <a:prstGeom prst="rect">
            <a:avLst/>
          </a:prstGeom>
        </p:spPr>
      </p:pic>
      <p:sp>
        <p:nvSpPr>
          <p:cNvPr id="6" name="Google Shape;175;p21">
            <a:extLst>
              <a:ext uri="{FF2B5EF4-FFF2-40B4-BE49-F238E27FC236}">
                <a16:creationId xmlns:a16="http://schemas.microsoft.com/office/drawing/2014/main" id="{63414D8F-1510-419B-9D19-C4385AA33CB3}"/>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Transferencia de Estilo en Imágenes</a:t>
            </a:r>
          </a:p>
        </p:txBody>
      </p:sp>
      <p:pic>
        <p:nvPicPr>
          <p:cNvPr id="3" name="Imagen 2">
            <a:extLst>
              <a:ext uri="{FF2B5EF4-FFF2-40B4-BE49-F238E27FC236}">
                <a16:creationId xmlns:a16="http://schemas.microsoft.com/office/drawing/2014/main" id="{08136E14-0D91-4A5A-8CF8-2BE3C556DA59}"/>
              </a:ext>
            </a:extLst>
          </p:cNvPr>
          <p:cNvPicPr>
            <a:picLocks noChangeAspect="1"/>
          </p:cNvPicPr>
          <p:nvPr/>
        </p:nvPicPr>
        <p:blipFill>
          <a:blip r:embed="rId5"/>
          <a:srcRect/>
          <a:stretch/>
        </p:blipFill>
        <p:spPr>
          <a:xfrm>
            <a:off x="592524" y="1518803"/>
            <a:ext cx="4934617" cy="2134350"/>
          </a:xfrm>
          <a:prstGeom prst="rect">
            <a:avLst/>
          </a:prstGeom>
        </p:spPr>
      </p:pic>
      <p:sp>
        <p:nvSpPr>
          <p:cNvPr id="9" name="Rectángulo: esquinas redondeadas 8">
            <a:extLst>
              <a:ext uri="{FF2B5EF4-FFF2-40B4-BE49-F238E27FC236}">
                <a16:creationId xmlns:a16="http://schemas.microsoft.com/office/drawing/2014/main" id="{704DD2B7-CF5D-4B7F-A297-2671A2F3EAD6}"/>
              </a:ext>
            </a:extLst>
          </p:cNvPr>
          <p:cNvSpPr/>
          <p:nvPr/>
        </p:nvSpPr>
        <p:spPr>
          <a:xfrm>
            <a:off x="6096000" y="2425103"/>
            <a:ext cx="5888855"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Todas las capas</a:t>
            </a:r>
          </a:p>
        </p:txBody>
      </p:sp>
      <p:sp>
        <p:nvSpPr>
          <p:cNvPr id="8" name="Rectángulo: esquinas redondeadas 7">
            <a:extLst>
              <a:ext uri="{FF2B5EF4-FFF2-40B4-BE49-F238E27FC236}">
                <a16:creationId xmlns:a16="http://schemas.microsoft.com/office/drawing/2014/main" id="{8F8E6210-B0B4-45C1-8F17-45326D77A525}"/>
              </a:ext>
            </a:extLst>
          </p:cNvPr>
          <p:cNvSpPr/>
          <p:nvPr/>
        </p:nvSpPr>
        <p:spPr>
          <a:xfrm>
            <a:off x="6095999" y="4218617"/>
            <a:ext cx="5888855"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Matriz de Gram</a:t>
            </a:r>
          </a:p>
        </p:txBody>
      </p:sp>
    </p:spTree>
    <p:extLst>
      <p:ext uri="{BB962C8B-B14F-4D97-AF65-F5344CB8AC3E}">
        <p14:creationId xmlns:p14="http://schemas.microsoft.com/office/powerpoint/2010/main" val="32174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A3C9F719-2D8F-49BA-8B85-65A8142B39B0}"/>
              </a:ext>
            </a:extLst>
          </p:cNvPr>
          <p:cNvSpPr/>
          <p:nvPr/>
        </p:nvSpPr>
        <p:spPr>
          <a:xfrm>
            <a:off x="0" y="1392299"/>
            <a:ext cx="4314548" cy="55386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i="1" dirty="0">
                <a:solidFill>
                  <a:schemeClr val="tx1">
                    <a:lumMod val="75000"/>
                    <a:lumOff val="25000"/>
                  </a:schemeClr>
                </a:solidFill>
                <a:latin typeface="Raleway" panose="020B0604020202020204" charset="0"/>
                <a:cs typeface="Raleway" panose="020B0604020202020204" charset="0"/>
              </a:rPr>
              <a:t>Alternativas</a:t>
            </a:r>
            <a:endParaRPr lang="es-ES" sz="2000" i="1" dirty="0">
              <a:solidFill>
                <a:schemeClr val="tx1">
                  <a:lumMod val="75000"/>
                  <a:lumOff val="25000"/>
                </a:schemeClr>
              </a:solidFill>
              <a:latin typeface="Raleway" panose="020B0604020202020204" charset="0"/>
              <a:cs typeface="Raleway" panose="020B0604020202020204" charset="0"/>
            </a:endParaRPr>
          </a:p>
        </p:txBody>
      </p:sp>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6" name="Google Shape;175;p21">
            <a:extLst>
              <a:ext uri="{FF2B5EF4-FFF2-40B4-BE49-F238E27FC236}">
                <a16:creationId xmlns:a16="http://schemas.microsoft.com/office/drawing/2014/main" id="{63414D8F-1510-419B-9D19-C4385AA33CB3}"/>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Transferencia de Estilo en Imágenes</a:t>
            </a:r>
          </a:p>
        </p:txBody>
      </p:sp>
      <p:sp>
        <p:nvSpPr>
          <p:cNvPr id="11" name="Rectángulo: esquinas redondeadas 10">
            <a:extLst>
              <a:ext uri="{FF2B5EF4-FFF2-40B4-BE49-F238E27FC236}">
                <a16:creationId xmlns:a16="http://schemas.microsoft.com/office/drawing/2014/main" id="{20C6A984-6FB9-4C45-83DE-449479EA9AB3}"/>
              </a:ext>
            </a:extLst>
          </p:cNvPr>
          <p:cNvSpPr/>
          <p:nvPr/>
        </p:nvSpPr>
        <p:spPr>
          <a:xfrm>
            <a:off x="3151572" y="2167651"/>
            <a:ext cx="5888855"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Hasta 20 minutos de espera</a:t>
            </a:r>
          </a:p>
        </p:txBody>
      </p:sp>
      <p:sp>
        <p:nvSpPr>
          <p:cNvPr id="12" name="Rectángulo: esquinas redondeadas 11">
            <a:extLst>
              <a:ext uri="{FF2B5EF4-FFF2-40B4-BE49-F238E27FC236}">
                <a16:creationId xmlns:a16="http://schemas.microsoft.com/office/drawing/2014/main" id="{E2A46C9A-2A56-4836-AA19-DC61ED2B80ED}"/>
              </a:ext>
            </a:extLst>
          </p:cNvPr>
          <p:cNvSpPr/>
          <p:nvPr/>
        </p:nvSpPr>
        <p:spPr>
          <a:xfrm>
            <a:off x="2747639" y="3024097"/>
            <a:ext cx="6696722"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Nuevo enfoque, mismo estilo siempre</a:t>
            </a:r>
          </a:p>
        </p:txBody>
      </p:sp>
      <p:sp>
        <p:nvSpPr>
          <p:cNvPr id="13" name="Rectángulo: esquinas redondeadas 12">
            <a:extLst>
              <a:ext uri="{FF2B5EF4-FFF2-40B4-BE49-F238E27FC236}">
                <a16:creationId xmlns:a16="http://schemas.microsoft.com/office/drawing/2014/main" id="{CCD67BF8-4124-45C8-8557-D409EB9E76AE}"/>
              </a:ext>
            </a:extLst>
          </p:cNvPr>
          <p:cNvSpPr/>
          <p:nvPr/>
        </p:nvSpPr>
        <p:spPr>
          <a:xfrm>
            <a:off x="2747639" y="3880543"/>
            <a:ext cx="6696722"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2 redes </a:t>
            </a:r>
            <a:r>
              <a:rPr lang="es-ES" sz="2800" dirty="0">
                <a:solidFill>
                  <a:schemeClr val="tx1">
                    <a:lumMod val="75000"/>
                    <a:lumOff val="25000"/>
                  </a:schemeClr>
                </a:solidFill>
                <a:latin typeface="Raleway" panose="020B0604020202020204" charset="0"/>
                <a:cs typeface="Raleway" panose="020B0604020202020204" charset="0"/>
                <a:sym typeface="Wingdings" panose="05000000000000000000" pitchFamily="2" charset="2"/>
              </a:rPr>
              <a:t> Entrenamiento + trasferencia</a:t>
            </a:r>
            <a:endParaRPr lang="es-ES" sz="2800" dirty="0">
              <a:solidFill>
                <a:schemeClr val="tx1">
                  <a:lumMod val="75000"/>
                  <a:lumOff val="25000"/>
                </a:schemeClr>
              </a:solidFill>
              <a:latin typeface="Raleway" panose="020B0604020202020204" charset="0"/>
              <a:cs typeface="Raleway" panose="020B0604020202020204" charset="0"/>
            </a:endParaRPr>
          </a:p>
        </p:txBody>
      </p:sp>
      <p:sp>
        <p:nvSpPr>
          <p:cNvPr id="14" name="Rectángulo: esquinas redondeadas 13">
            <a:extLst>
              <a:ext uri="{FF2B5EF4-FFF2-40B4-BE49-F238E27FC236}">
                <a16:creationId xmlns:a16="http://schemas.microsoft.com/office/drawing/2014/main" id="{6C35B816-B1E2-4DAF-A1BD-8874900453B4}"/>
              </a:ext>
            </a:extLst>
          </p:cNvPr>
          <p:cNvSpPr/>
          <p:nvPr/>
        </p:nvSpPr>
        <p:spPr>
          <a:xfrm>
            <a:off x="2747638" y="4736989"/>
            <a:ext cx="6696722" cy="634956"/>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Uso en tiempo real</a:t>
            </a:r>
          </a:p>
        </p:txBody>
      </p:sp>
      <p:sp>
        <p:nvSpPr>
          <p:cNvPr id="15" name="Rectángulo: esquinas redondeadas 14">
            <a:extLst>
              <a:ext uri="{FF2B5EF4-FFF2-40B4-BE49-F238E27FC236}">
                <a16:creationId xmlns:a16="http://schemas.microsoft.com/office/drawing/2014/main" id="{60209007-61B2-4670-9FFC-E65481F45E6E}"/>
              </a:ext>
            </a:extLst>
          </p:cNvPr>
          <p:cNvSpPr/>
          <p:nvPr/>
        </p:nvSpPr>
        <p:spPr>
          <a:xfrm>
            <a:off x="2747638" y="5593435"/>
            <a:ext cx="6696722" cy="63495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err="1">
                <a:solidFill>
                  <a:schemeClr val="tx1">
                    <a:lumMod val="75000"/>
                    <a:lumOff val="25000"/>
                  </a:schemeClr>
                </a:solidFill>
                <a:latin typeface="Raleway" panose="020B0604020202020204" charset="0"/>
                <a:cs typeface="Raleway" panose="020B0604020202020204" charset="0"/>
              </a:rPr>
              <a:t>Fast</a:t>
            </a:r>
            <a:r>
              <a:rPr lang="es-ES" sz="2800" dirty="0">
                <a:solidFill>
                  <a:schemeClr val="tx1">
                    <a:lumMod val="75000"/>
                    <a:lumOff val="25000"/>
                  </a:schemeClr>
                </a:solidFill>
                <a:latin typeface="Raleway" panose="020B0604020202020204" charset="0"/>
                <a:cs typeface="Raleway" panose="020B0604020202020204" charset="0"/>
              </a:rPr>
              <a:t> Neural Style Transfer</a:t>
            </a:r>
          </a:p>
        </p:txBody>
      </p:sp>
    </p:spTree>
    <p:extLst>
      <p:ext uri="{BB962C8B-B14F-4D97-AF65-F5344CB8AC3E}">
        <p14:creationId xmlns:p14="http://schemas.microsoft.com/office/powerpoint/2010/main" val="96572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28123" r="28123"/>
          <a:stretch/>
        </p:blipFill>
        <p:spPr>
          <a:xfrm>
            <a:off x="7691023" y="0"/>
            <a:ext cx="4500977" cy="6857999"/>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NST &amp; FNST</a:t>
            </a: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19</a:t>
            </a:fld>
            <a:endParaRPr lang="es-ES" sz="1200">
              <a:solidFill>
                <a:schemeClr val="bg1"/>
              </a:solidFill>
            </a:endParaRPr>
          </a:p>
        </p:txBody>
      </p:sp>
      <p:sp>
        <p:nvSpPr>
          <p:cNvPr id="3" name="Título 3">
            <a:extLst>
              <a:ext uri="{FF2B5EF4-FFF2-40B4-BE49-F238E27FC236}">
                <a16:creationId xmlns:a16="http://schemas.microsoft.com/office/drawing/2014/main" id="{2277BB59-9C12-433E-B96E-4C22607AD121}"/>
              </a:ext>
            </a:extLst>
          </p:cNvPr>
          <p:cNvSpPr txBox="1">
            <a:spLocks/>
          </p:cNvSpPr>
          <p:nvPr/>
        </p:nvSpPr>
        <p:spPr>
          <a:xfrm>
            <a:off x="2330863" y="742383"/>
            <a:ext cx="6861771" cy="1028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1A1A1A"/>
              </a:buClr>
              <a:buSzPts val="2600"/>
              <a:buFont typeface="Raleway"/>
              <a:buNone/>
              <a:tabLst/>
              <a:defRPr/>
            </a:pPr>
            <a:r>
              <a:rPr kumimoji="0" lang="es-ES" sz="4800" i="0" u="none" strike="noStrike" kern="0" cap="none" spc="0" normalizeH="0" baseline="0" noProof="0" dirty="0">
                <a:ln>
                  <a:noFill/>
                </a:ln>
                <a:solidFill>
                  <a:srgbClr val="545172"/>
                </a:solidFill>
                <a:effectLst>
                  <a:outerShdw blurRad="38100" dist="38100" dir="2700000" algn="tl">
                    <a:srgbClr val="000000">
                      <a:alpha val="43137"/>
                    </a:srgbClr>
                  </a:outerShdw>
                </a:effectLst>
                <a:uLnTx/>
                <a:uFillTx/>
                <a:latin typeface="Raleway"/>
                <a:cs typeface="Raleway"/>
                <a:sym typeface="Raleway"/>
              </a:rPr>
              <a:t>Ejemplo práctico</a:t>
            </a: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4036675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a:extLst>
              <a:ext uri="{FF2B5EF4-FFF2-40B4-BE49-F238E27FC236}">
                <a16:creationId xmlns:a16="http://schemas.microsoft.com/office/drawing/2014/main" id="{FEC8A952-29CD-41B5-93D9-77A74C3DDEEA}"/>
              </a:ext>
            </a:extLst>
          </p:cNvPr>
          <p:cNvPicPr>
            <a:picLocks noChangeAspect="1"/>
          </p:cNvPicPr>
          <p:nvPr/>
        </p:nvPicPr>
        <p:blipFill rotWithShape="1">
          <a:blip r:embed="rId3"/>
          <a:srcRect t="3611" b="3611"/>
          <a:stretch/>
        </p:blipFill>
        <p:spPr>
          <a:xfrm>
            <a:off x="0" y="0"/>
            <a:ext cx="4157921" cy="6858000"/>
          </a:xfrm>
          <a:prstGeom prst="rect">
            <a:avLst/>
          </a:prstGeom>
        </p:spPr>
      </p:pic>
      <p:sp>
        <p:nvSpPr>
          <p:cNvPr id="22" name="Google Shape;175;p21">
            <a:extLst>
              <a:ext uri="{FF2B5EF4-FFF2-40B4-BE49-F238E27FC236}">
                <a16:creationId xmlns:a16="http://schemas.microsoft.com/office/drawing/2014/main" id="{D74F6AAE-9F05-4936-8C74-B2B64D9A0853}"/>
              </a:ext>
            </a:extLst>
          </p:cNvPr>
          <p:cNvSpPr/>
          <p:nvPr/>
        </p:nvSpPr>
        <p:spPr>
          <a:xfrm>
            <a:off x="4773977" y="2813215"/>
            <a:ext cx="7438658" cy="1231569"/>
          </a:xfrm>
          <a:prstGeom prst="rect">
            <a:avLst/>
          </a:prstGeom>
          <a:solidFill>
            <a:schemeClr val="accent5">
              <a:lumMod val="60000"/>
              <a:lumOff val="40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4800" b="1" i="1" dirty="0">
                <a:solidFill>
                  <a:srgbClr val="FFFFFF"/>
                </a:solidFill>
              </a:rPr>
              <a:t>INTRODUCCIÓN</a:t>
            </a:r>
          </a:p>
        </p:txBody>
      </p:sp>
      <p:grpSp>
        <p:nvGrpSpPr>
          <p:cNvPr id="42" name="Grupo 41" descr="elemento decorativo">
            <a:extLst>
              <a:ext uri="{FF2B5EF4-FFF2-40B4-BE49-F238E27FC236}">
                <a16:creationId xmlns:a16="http://schemas.microsoft.com/office/drawing/2014/main" id="{B3DE8451-B2FC-43BE-A86E-8ABCD7C1C7DF}"/>
              </a:ext>
            </a:extLst>
          </p:cNvPr>
          <p:cNvGrpSpPr/>
          <p:nvPr/>
        </p:nvGrpSpPr>
        <p:grpSpPr>
          <a:xfrm flipH="1">
            <a:off x="3777534" y="0"/>
            <a:ext cx="1116000" cy="6858000"/>
            <a:chOff x="1826589" y="0"/>
            <a:chExt cx="7388298" cy="6858000"/>
          </a:xfrm>
        </p:grpSpPr>
        <p:sp>
          <p:nvSpPr>
            <p:cNvPr id="43" name="Paralelogramo 42">
              <a:extLst>
                <a:ext uri="{FF2B5EF4-FFF2-40B4-BE49-F238E27FC236}">
                  <a16:creationId xmlns:a16="http://schemas.microsoft.com/office/drawing/2014/main" id="{5F4F81DC-90E8-40DE-A297-8B9CC5F38DA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Paralelogramo 43">
              <a:extLst>
                <a:ext uri="{FF2B5EF4-FFF2-40B4-BE49-F238E27FC236}">
                  <a16:creationId xmlns:a16="http://schemas.microsoft.com/office/drawing/2014/main" id="{8F4CEF76-4BDE-4E6D-B470-EA4F8E1C619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5" name="Paralelogramo 44">
              <a:extLst>
                <a:ext uri="{FF2B5EF4-FFF2-40B4-BE49-F238E27FC236}">
                  <a16:creationId xmlns:a16="http://schemas.microsoft.com/office/drawing/2014/main" id="{44956366-20EB-42A6-8915-7C671FCF482E}"/>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47" name="Imagen 46">
            <a:extLst>
              <a:ext uri="{FF2B5EF4-FFF2-40B4-BE49-F238E27FC236}">
                <a16:creationId xmlns:a16="http://schemas.microsoft.com/office/drawing/2014/main" id="{C9E7D124-256F-4D30-BA2B-D955E76B660A}"/>
              </a:ext>
            </a:extLst>
          </p:cNvPr>
          <p:cNvPicPr>
            <a:picLocks noChangeAspect="1"/>
          </p:cNvPicPr>
          <p:nvPr/>
        </p:nvPicPr>
        <p:blipFill>
          <a:blip r:embed="rId4"/>
          <a:srcRect/>
          <a:stretch/>
        </p:blipFill>
        <p:spPr>
          <a:xfrm>
            <a:off x="3488189" y="2022709"/>
            <a:ext cx="2810690" cy="1581012"/>
          </a:xfrm>
          <a:prstGeom prst="rect">
            <a:avLst/>
          </a:prstGeom>
        </p:spPr>
      </p:pic>
    </p:spTree>
    <p:extLst>
      <p:ext uri="{BB962C8B-B14F-4D97-AF65-F5344CB8AC3E}">
        <p14:creationId xmlns:p14="http://schemas.microsoft.com/office/powerpoint/2010/main" val="338470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20</a:t>
            </a:fld>
            <a:endParaRPr lang="es-ES" sz="1200">
              <a:solidFill>
                <a:schemeClr val="bg1"/>
              </a:solidFill>
            </a:endParaRPr>
          </a:p>
        </p:txBody>
      </p:sp>
      <p:pic>
        <p:nvPicPr>
          <p:cNvPr id="8" name="Imagen 7">
            <a:extLst>
              <a:ext uri="{FF2B5EF4-FFF2-40B4-BE49-F238E27FC236}">
                <a16:creationId xmlns:a16="http://schemas.microsoft.com/office/drawing/2014/main" id="{D415C8F9-F887-4A7D-8DA3-B04CBC8BF4EF}"/>
              </a:ext>
            </a:extLst>
          </p:cNvPr>
          <p:cNvPicPr>
            <a:picLocks noChangeAspect="1"/>
          </p:cNvPicPr>
          <p:nvPr/>
        </p:nvPicPr>
        <p:blipFill>
          <a:blip r:embed="rId3"/>
          <a:stretch>
            <a:fillRect/>
          </a:stretch>
        </p:blipFill>
        <p:spPr>
          <a:xfrm>
            <a:off x="2584473" y="0"/>
            <a:ext cx="7023054" cy="6858000"/>
          </a:xfrm>
          <a:prstGeom prst="rect">
            <a:avLst/>
          </a:prstGeom>
        </p:spPr>
      </p:pic>
    </p:spTree>
    <p:extLst>
      <p:ext uri="{BB962C8B-B14F-4D97-AF65-F5344CB8AC3E}">
        <p14:creationId xmlns:p14="http://schemas.microsoft.com/office/powerpoint/2010/main" val="4162085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21</a:t>
            </a:fld>
            <a:endParaRPr lang="es-ES" sz="1200">
              <a:solidFill>
                <a:schemeClr val="bg1"/>
              </a:solidFill>
            </a:endParaRPr>
          </a:p>
        </p:txBody>
      </p:sp>
      <p:pic>
        <p:nvPicPr>
          <p:cNvPr id="3" name="Imagen 2">
            <a:extLst>
              <a:ext uri="{FF2B5EF4-FFF2-40B4-BE49-F238E27FC236}">
                <a16:creationId xmlns:a16="http://schemas.microsoft.com/office/drawing/2014/main" id="{1D139502-F2DD-40F3-8BC0-DAB68C932306}"/>
              </a:ext>
            </a:extLst>
          </p:cNvPr>
          <p:cNvPicPr>
            <a:picLocks noChangeAspect="1"/>
          </p:cNvPicPr>
          <p:nvPr/>
        </p:nvPicPr>
        <p:blipFill>
          <a:blip r:embed="rId3"/>
          <a:stretch>
            <a:fillRect/>
          </a:stretch>
        </p:blipFill>
        <p:spPr>
          <a:xfrm>
            <a:off x="613184" y="216336"/>
            <a:ext cx="5934903" cy="5973009"/>
          </a:xfrm>
          <a:prstGeom prst="rect">
            <a:avLst/>
          </a:prstGeom>
        </p:spPr>
      </p:pic>
      <p:pic>
        <p:nvPicPr>
          <p:cNvPr id="5" name="Imagen 4">
            <a:extLst>
              <a:ext uri="{FF2B5EF4-FFF2-40B4-BE49-F238E27FC236}">
                <a16:creationId xmlns:a16="http://schemas.microsoft.com/office/drawing/2014/main" id="{1E7071DD-CA26-4D55-A3E4-B45F3C36F5D7}"/>
              </a:ext>
            </a:extLst>
          </p:cNvPr>
          <p:cNvPicPr>
            <a:picLocks noChangeAspect="1"/>
          </p:cNvPicPr>
          <p:nvPr/>
        </p:nvPicPr>
        <p:blipFill>
          <a:blip r:embed="rId4"/>
          <a:stretch>
            <a:fillRect/>
          </a:stretch>
        </p:blipFill>
        <p:spPr>
          <a:xfrm>
            <a:off x="7400391" y="2141112"/>
            <a:ext cx="2575775" cy="2575775"/>
          </a:xfrm>
          <a:prstGeom prst="rect">
            <a:avLst/>
          </a:prstGeom>
        </p:spPr>
      </p:pic>
    </p:spTree>
    <p:extLst>
      <p:ext uri="{BB962C8B-B14F-4D97-AF65-F5344CB8AC3E}">
        <p14:creationId xmlns:p14="http://schemas.microsoft.com/office/powerpoint/2010/main" val="1909175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arcador de posición de imagen 19">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3"/>
          <a:srcRect t="7800" b="7800"/>
          <a:stretch/>
        </p:blipFill>
        <p:spPr>
          <a:xfrm>
            <a:off x="0" y="1"/>
            <a:ext cx="12192000" cy="6858000"/>
          </a:xfrm>
        </p:spPr>
      </p:pic>
      <p:grpSp>
        <p:nvGrpSpPr>
          <p:cNvPr id="3" name="Grupo 2" descr="elemento decorativo">
            <a:extLst>
              <a:ext uri="{FF2B5EF4-FFF2-40B4-BE49-F238E27FC236}">
                <a16:creationId xmlns:a16="http://schemas.microsoft.com/office/drawing/2014/main" id="{B96D2D9B-E0B9-499F-9404-108DB59E4502}"/>
              </a:ext>
            </a:extLst>
          </p:cNvPr>
          <p:cNvGrpSpPr/>
          <p:nvPr/>
        </p:nvGrpSpPr>
        <p:grpSpPr>
          <a:xfrm>
            <a:off x="0" y="0"/>
            <a:ext cx="6957056" cy="6858000"/>
            <a:chOff x="0" y="0"/>
            <a:chExt cx="6957056" cy="6858000"/>
          </a:xfrm>
        </p:grpSpPr>
        <p:sp>
          <p:nvSpPr>
            <p:cNvPr id="33" name="Paralelogramo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Forma libre: Forma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3" name="Forma libre: Forma 12">
              <a:extLst>
                <a:ext uri="{FF2B5EF4-FFF2-40B4-BE49-F238E27FC236}">
                  <a16:creationId xmlns:a16="http://schemas.microsoft.com/office/drawing/2014/main" id="{C6577883-A694-450C-A2C7-C9C8A85D9915}"/>
                </a:ext>
              </a:extLst>
            </p:cNvPr>
            <p:cNvSpPr/>
            <p:nvPr/>
          </p:nvSpPr>
          <p:spPr>
            <a:xfrm flipH="1" flipV="1">
              <a:off x="0" y="4457696"/>
              <a:ext cx="6267450"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1" name="Título 30">
            <a:extLst>
              <a:ext uri="{FF2B5EF4-FFF2-40B4-BE49-F238E27FC236}">
                <a16:creationId xmlns:a16="http://schemas.microsoft.com/office/drawing/2014/main" id="{9284195F-D106-45D8-ABAA-959FA68948B0}"/>
              </a:ext>
            </a:extLst>
          </p:cNvPr>
          <p:cNvSpPr>
            <a:spLocks noGrp="1"/>
          </p:cNvSpPr>
          <p:nvPr>
            <p:ph type="ctrTitle"/>
          </p:nvPr>
        </p:nvSpPr>
        <p:spPr>
          <a:xfrm>
            <a:off x="205766" y="2457614"/>
            <a:ext cx="5330038" cy="883839"/>
          </a:xfrm>
        </p:spPr>
        <p:txBody>
          <a:bodyPr rtlCol="0"/>
          <a:lstStyle/>
          <a:p>
            <a:pPr rtl="0"/>
            <a:r>
              <a:rPr lang="es-ES" b="1" dirty="0">
                <a:latin typeface="Raleway" panose="020B0604020202020204" charset="0"/>
                <a:cs typeface="Raleway" panose="020B0604020202020204" charset="0"/>
              </a:rPr>
              <a:t>¡GRACIAS!</a:t>
            </a:r>
          </a:p>
        </p:txBody>
      </p:sp>
      <p:sp>
        <p:nvSpPr>
          <p:cNvPr id="12" name="Subtítulo 11">
            <a:extLst>
              <a:ext uri="{FF2B5EF4-FFF2-40B4-BE49-F238E27FC236}">
                <a16:creationId xmlns:a16="http://schemas.microsoft.com/office/drawing/2014/main" id="{A6AB5563-AD44-4883-8D3E-93E27EEDAA40}"/>
              </a:ext>
            </a:extLst>
          </p:cNvPr>
          <p:cNvSpPr>
            <a:spLocks noGrp="1"/>
          </p:cNvSpPr>
          <p:nvPr>
            <p:ph type="subTitle" idx="1"/>
          </p:nvPr>
        </p:nvSpPr>
        <p:spPr>
          <a:xfrm>
            <a:off x="-2" y="4611797"/>
            <a:ext cx="5642820" cy="647359"/>
          </a:xfrm>
        </p:spPr>
        <p:txBody>
          <a:bodyPr rtlCol="0"/>
          <a:lstStyle/>
          <a:p>
            <a:pPr rtl="0"/>
            <a:r>
              <a:rPr lang="es-ES" sz="3600" b="1" dirty="0">
                <a:latin typeface="Raleway" panose="020B0604020202020204" charset="0"/>
                <a:cs typeface="Raleway" panose="020B0604020202020204" charset="0"/>
              </a:rPr>
              <a:t>¿ALGUNA DUDA?</a:t>
            </a:r>
          </a:p>
        </p:txBody>
      </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ACTUALIDAD</a:t>
            </a:r>
          </a:p>
        </p:txBody>
      </p:sp>
      <p:sp>
        <p:nvSpPr>
          <p:cNvPr id="12" name="Rectángulo: esquinas redondeadas 11">
            <a:extLst>
              <a:ext uri="{FF2B5EF4-FFF2-40B4-BE49-F238E27FC236}">
                <a16:creationId xmlns:a16="http://schemas.microsoft.com/office/drawing/2014/main" id="{E3BFC0F0-09E7-4397-836D-C87456701DB6}"/>
              </a:ext>
            </a:extLst>
          </p:cNvPr>
          <p:cNvSpPr/>
          <p:nvPr/>
        </p:nvSpPr>
        <p:spPr>
          <a:xfrm>
            <a:off x="5140959" y="1900438"/>
            <a:ext cx="6397605" cy="10285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Redes Sociales</a:t>
            </a:r>
          </a:p>
        </p:txBody>
      </p:sp>
      <p:pic>
        <p:nvPicPr>
          <p:cNvPr id="10" name="Imagen 9" descr="Icono&#10;&#10;Descripción generada automáticamente">
            <a:extLst>
              <a:ext uri="{FF2B5EF4-FFF2-40B4-BE49-F238E27FC236}">
                <a16:creationId xmlns:a16="http://schemas.microsoft.com/office/drawing/2014/main" id="{4AF3E3F9-3C06-4A25-8B7A-296225684D9B}"/>
              </a:ext>
            </a:extLst>
          </p:cNvPr>
          <p:cNvPicPr>
            <a:picLocks noChangeAspect="1"/>
          </p:cNvPicPr>
          <p:nvPr/>
        </p:nvPicPr>
        <p:blipFill>
          <a:blip r:embed="rId4"/>
          <a:stretch>
            <a:fillRect/>
          </a:stretch>
        </p:blipFill>
        <p:spPr>
          <a:xfrm>
            <a:off x="0" y="1578552"/>
            <a:ext cx="4576122" cy="3159703"/>
          </a:xfrm>
          <a:prstGeom prst="rect">
            <a:avLst/>
          </a:prstGeom>
        </p:spPr>
      </p:pic>
      <p:pic>
        <p:nvPicPr>
          <p:cNvPr id="13" name="Imagen 12" descr="Una caricatura de una persona&#10;&#10;Descripción generada automáticamente con confianza baja">
            <a:extLst>
              <a:ext uri="{FF2B5EF4-FFF2-40B4-BE49-F238E27FC236}">
                <a16:creationId xmlns:a16="http://schemas.microsoft.com/office/drawing/2014/main" id="{C87F3292-28D6-4F4F-A56C-A9AA78969CA8}"/>
              </a:ext>
            </a:extLst>
          </p:cNvPr>
          <p:cNvPicPr>
            <a:picLocks noChangeAspect="1"/>
          </p:cNvPicPr>
          <p:nvPr/>
        </p:nvPicPr>
        <p:blipFill>
          <a:blip r:embed="rId5"/>
          <a:stretch>
            <a:fillRect/>
          </a:stretch>
        </p:blipFill>
        <p:spPr>
          <a:xfrm>
            <a:off x="1223631" y="4507345"/>
            <a:ext cx="2209495" cy="2209495"/>
          </a:xfrm>
          <a:prstGeom prst="rect">
            <a:avLst/>
          </a:prstGeom>
        </p:spPr>
      </p:pic>
      <p:pic>
        <p:nvPicPr>
          <p:cNvPr id="22" name="Imagen 21">
            <a:extLst>
              <a:ext uri="{FF2B5EF4-FFF2-40B4-BE49-F238E27FC236}">
                <a16:creationId xmlns:a16="http://schemas.microsoft.com/office/drawing/2014/main" id="{64D7FEE4-884D-4BD8-861B-5C773B48E04F}"/>
              </a:ext>
            </a:extLst>
          </p:cNvPr>
          <p:cNvPicPr>
            <a:picLocks noChangeAspect="1"/>
          </p:cNvPicPr>
          <p:nvPr/>
        </p:nvPicPr>
        <p:blipFill>
          <a:blip r:embed="rId6"/>
          <a:srcRect/>
          <a:stretch/>
        </p:blipFill>
        <p:spPr>
          <a:xfrm>
            <a:off x="2328379" y="4507345"/>
            <a:ext cx="2207424" cy="2209495"/>
          </a:xfrm>
          <a:prstGeom prst="rect">
            <a:avLst/>
          </a:prstGeom>
        </p:spPr>
      </p:pic>
      <p:pic>
        <p:nvPicPr>
          <p:cNvPr id="18" name="Imagen 17" descr="Icono&#10;&#10;Descripción generada automáticamente">
            <a:extLst>
              <a:ext uri="{FF2B5EF4-FFF2-40B4-BE49-F238E27FC236}">
                <a16:creationId xmlns:a16="http://schemas.microsoft.com/office/drawing/2014/main" id="{B2AFBDA0-3DB2-4B2D-83E0-0B7B2C362411}"/>
              </a:ext>
            </a:extLst>
          </p:cNvPr>
          <p:cNvPicPr>
            <a:picLocks noChangeAspect="1"/>
          </p:cNvPicPr>
          <p:nvPr/>
        </p:nvPicPr>
        <p:blipFill>
          <a:blip r:embed="rId7"/>
          <a:stretch>
            <a:fillRect/>
          </a:stretch>
        </p:blipFill>
        <p:spPr>
          <a:xfrm>
            <a:off x="10639642" y="1769457"/>
            <a:ext cx="1158465" cy="1158465"/>
          </a:xfrm>
          <a:prstGeom prst="rect">
            <a:avLst/>
          </a:prstGeom>
        </p:spPr>
      </p:pic>
      <p:sp>
        <p:nvSpPr>
          <p:cNvPr id="23" name="Rectángulo: esquinas redondeadas 22">
            <a:extLst>
              <a:ext uri="{FF2B5EF4-FFF2-40B4-BE49-F238E27FC236}">
                <a16:creationId xmlns:a16="http://schemas.microsoft.com/office/drawing/2014/main" id="{97DA374A-CC95-4DA0-A095-B9F870583AD5}"/>
              </a:ext>
            </a:extLst>
          </p:cNvPr>
          <p:cNvSpPr/>
          <p:nvPr/>
        </p:nvSpPr>
        <p:spPr>
          <a:xfrm>
            <a:off x="5140959" y="3127731"/>
            <a:ext cx="6397605" cy="10285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Gamificación</a:t>
            </a:r>
          </a:p>
        </p:txBody>
      </p:sp>
      <p:pic>
        <p:nvPicPr>
          <p:cNvPr id="24" name="Imagen 23">
            <a:extLst>
              <a:ext uri="{FF2B5EF4-FFF2-40B4-BE49-F238E27FC236}">
                <a16:creationId xmlns:a16="http://schemas.microsoft.com/office/drawing/2014/main" id="{26E33843-8722-46AA-9E8F-BE2E37A199AB}"/>
              </a:ext>
            </a:extLst>
          </p:cNvPr>
          <p:cNvPicPr>
            <a:picLocks noChangeAspect="1"/>
          </p:cNvPicPr>
          <p:nvPr/>
        </p:nvPicPr>
        <p:blipFill>
          <a:blip r:embed="rId8"/>
          <a:srcRect/>
          <a:stretch/>
        </p:blipFill>
        <p:spPr>
          <a:xfrm>
            <a:off x="10639642" y="2996750"/>
            <a:ext cx="1158465" cy="1158465"/>
          </a:xfrm>
          <a:prstGeom prst="rect">
            <a:avLst/>
          </a:prstGeom>
        </p:spPr>
      </p:pic>
      <p:sp>
        <p:nvSpPr>
          <p:cNvPr id="25" name="Rectángulo: esquinas redondeadas 24">
            <a:extLst>
              <a:ext uri="{FF2B5EF4-FFF2-40B4-BE49-F238E27FC236}">
                <a16:creationId xmlns:a16="http://schemas.microsoft.com/office/drawing/2014/main" id="{7C39A2F3-58B4-4554-AF88-7EF32D8B3FA2}"/>
              </a:ext>
            </a:extLst>
          </p:cNvPr>
          <p:cNvSpPr/>
          <p:nvPr/>
        </p:nvSpPr>
        <p:spPr>
          <a:xfrm>
            <a:off x="5140959" y="4414238"/>
            <a:ext cx="6397605" cy="10285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¿I. A.?</a:t>
            </a:r>
          </a:p>
        </p:txBody>
      </p:sp>
      <p:pic>
        <p:nvPicPr>
          <p:cNvPr id="26" name="Imagen 25">
            <a:extLst>
              <a:ext uri="{FF2B5EF4-FFF2-40B4-BE49-F238E27FC236}">
                <a16:creationId xmlns:a16="http://schemas.microsoft.com/office/drawing/2014/main" id="{939DA358-EA93-49E2-98F6-85F235E61604}"/>
              </a:ext>
            </a:extLst>
          </p:cNvPr>
          <p:cNvPicPr>
            <a:picLocks noChangeAspect="1"/>
          </p:cNvPicPr>
          <p:nvPr/>
        </p:nvPicPr>
        <p:blipFill>
          <a:blip r:embed="rId9"/>
          <a:srcRect/>
          <a:stretch/>
        </p:blipFill>
        <p:spPr>
          <a:xfrm>
            <a:off x="10639642" y="4283257"/>
            <a:ext cx="1158465" cy="1158465"/>
          </a:xfrm>
          <a:prstGeom prst="rect">
            <a:avLst/>
          </a:prstGeom>
        </p:spPr>
      </p:pic>
      <p:pic>
        <p:nvPicPr>
          <p:cNvPr id="28" name="Imagen 27" descr="Escala de tiempo&#10;&#10;Descripción generada automáticamente">
            <a:extLst>
              <a:ext uri="{FF2B5EF4-FFF2-40B4-BE49-F238E27FC236}">
                <a16:creationId xmlns:a16="http://schemas.microsoft.com/office/drawing/2014/main" id="{68CD239E-E3A5-43CB-A390-BE11A18B903B}"/>
              </a:ext>
            </a:extLst>
          </p:cNvPr>
          <p:cNvPicPr>
            <a:picLocks noChangeAspect="1"/>
          </p:cNvPicPr>
          <p:nvPr/>
        </p:nvPicPr>
        <p:blipFill>
          <a:blip r:embed="rId10"/>
          <a:stretch>
            <a:fillRect/>
          </a:stretch>
        </p:blipFill>
        <p:spPr>
          <a:xfrm>
            <a:off x="1686525" y="2249490"/>
            <a:ext cx="9532349" cy="29258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1623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375E-6 2.96296E-6 L -0.09675 -0.00047 " pathEditMode="relative" rAng="0" ptsTypes="AA">
                                      <p:cBhvr>
                                        <p:cTn id="6" dur="2000" fill="hold"/>
                                        <p:tgtEl>
                                          <p:spTgt spid="13"/>
                                        </p:tgtEl>
                                        <p:attrNameLst>
                                          <p:attrName>ppt_x</p:attrName>
                                          <p:attrName>ppt_y</p:attrName>
                                        </p:attrNameLst>
                                      </p:cBhvr>
                                      <p:rCtr x="-4844" y="-2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esquinas redondeadas 28">
            <a:extLst>
              <a:ext uri="{FF2B5EF4-FFF2-40B4-BE49-F238E27FC236}">
                <a16:creationId xmlns:a16="http://schemas.microsoft.com/office/drawing/2014/main" id="{4205786E-018E-44E5-82C0-226919DCC244}"/>
              </a:ext>
            </a:extLst>
          </p:cNvPr>
          <p:cNvSpPr/>
          <p:nvPr/>
        </p:nvSpPr>
        <p:spPr>
          <a:xfrm>
            <a:off x="533398" y="4337734"/>
            <a:ext cx="11125201" cy="1718211"/>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000" b="1" dirty="0">
                <a:solidFill>
                  <a:schemeClr val="tx1">
                    <a:lumMod val="75000"/>
                    <a:lumOff val="25000"/>
                  </a:schemeClr>
                </a:solidFill>
                <a:latin typeface="Raleway" panose="020B0604020202020204" charset="0"/>
                <a:cs typeface="Raleway" panose="020B0604020202020204" charset="0"/>
              </a:rPr>
              <a:t>TRANFERENCIA DE ESTILO EN IMÁGENES</a:t>
            </a:r>
          </a:p>
          <a:p>
            <a:pPr algn="ctr"/>
            <a:r>
              <a:rPr lang="es-ES" sz="2400" i="1" dirty="0">
                <a:solidFill>
                  <a:schemeClr val="tx1">
                    <a:lumMod val="75000"/>
                    <a:lumOff val="25000"/>
                  </a:schemeClr>
                </a:solidFill>
                <a:latin typeface="Raleway" panose="020B0604020202020204" charset="0"/>
                <a:cs typeface="Raleway" panose="020B0604020202020204" charset="0"/>
              </a:rPr>
              <a:t>NEURAL STYLE TRANSFER (NST)</a:t>
            </a:r>
            <a:r>
              <a:rPr lang="es-ES" sz="2400" dirty="0">
                <a:solidFill>
                  <a:schemeClr val="tx1">
                    <a:lumMod val="75000"/>
                    <a:lumOff val="25000"/>
                  </a:schemeClr>
                </a:solidFill>
                <a:latin typeface="Raleway" panose="020B0604020202020204" charset="0"/>
                <a:cs typeface="Raleway" panose="020B0604020202020204" charset="0"/>
              </a:rPr>
              <a:t> </a:t>
            </a:r>
          </a:p>
        </p:txBody>
      </p:sp>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ASPECTO ARTÍSTICO</a:t>
            </a:r>
          </a:p>
        </p:txBody>
      </p:sp>
      <p:pic>
        <p:nvPicPr>
          <p:cNvPr id="6" name="Imagen 5" descr="Un dibujo de una mujer&#10;&#10;Descripción generada automáticamente con confianza media">
            <a:extLst>
              <a:ext uri="{FF2B5EF4-FFF2-40B4-BE49-F238E27FC236}">
                <a16:creationId xmlns:a16="http://schemas.microsoft.com/office/drawing/2014/main" id="{3DB96CE5-4608-4552-8E9F-1E93475A40F9}"/>
              </a:ext>
            </a:extLst>
          </p:cNvPr>
          <p:cNvPicPr>
            <a:picLocks noChangeAspect="1"/>
          </p:cNvPicPr>
          <p:nvPr/>
        </p:nvPicPr>
        <p:blipFill>
          <a:blip r:embed="rId4"/>
          <a:stretch>
            <a:fillRect/>
          </a:stretch>
        </p:blipFill>
        <p:spPr>
          <a:xfrm>
            <a:off x="2958782" y="1911667"/>
            <a:ext cx="6274435" cy="25401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Rectángulo: esquinas redondeadas 20">
            <a:extLst>
              <a:ext uri="{FF2B5EF4-FFF2-40B4-BE49-F238E27FC236}">
                <a16:creationId xmlns:a16="http://schemas.microsoft.com/office/drawing/2014/main" id="{9FF062F6-5DC6-44F9-B4FE-C0A40A07DC4E}"/>
              </a:ext>
            </a:extLst>
          </p:cNvPr>
          <p:cNvSpPr/>
          <p:nvPr/>
        </p:nvSpPr>
        <p:spPr>
          <a:xfrm>
            <a:off x="533399" y="4900167"/>
            <a:ext cx="4912361" cy="102850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¿Cómo surge el arte? </a:t>
            </a:r>
          </a:p>
        </p:txBody>
      </p:sp>
      <p:sp>
        <p:nvSpPr>
          <p:cNvPr id="27" name="Rectángulo: esquinas redondeadas 26">
            <a:extLst>
              <a:ext uri="{FF2B5EF4-FFF2-40B4-BE49-F238E27FC236}">
                <a16:creationId xmlns:a16="http://schemas.microsoft.com/office/drawing/2014/main" id="{01AF2C33-1296-4002-953D-12171463A2AD}"/>
              </a:ext>
            </a:extLst>
          </p:cNvPr>
          <p:cNvSpPr/>
          <p:nvPr/>
        </p:nvSpPr>
        <p:spPr>
          <a:xfrm>
            <a:off x="6746240" y="4900167"/>
            <a:ext cx="4912361" cy="102850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¿Qué es el arte? </a:t>
            </a:r>
          </a:p>
        </p:txBody>
      </p:sp>
    </p:spTree>
    <p:extLst>
      <p:ext uri="{BB962C8B-B14F-4D97-AF65-F5344CB8AC3E}">
        <p14:creationId xmlns:p14="http://schemas.microsoft.com/office/powerpoint/2010/main" val="37932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1"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28123" r="28123"/>
          <a:stretch/>
        </p:blipFill>
        <p:spPr>
          <a:xfrm>
            <a:off x="7691023" y="0"/>
            <a:ext cx="4500977" cy="6857999"/>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Toma de Contacto</a:t>
            </a: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5</a:t>
            </a:fld>
            <a:endParaRPr lang="es-ES" sz="1200">
              <a:solidFill>
                <a:schemeClr val="bg1"/>
              </a:solidFill>
            </a:endParaRPr>
          </a:p>
        </p:txBody>
      </p:sp>
      <p:sp>
        <p:nvSpPr>
          <p:cNvPr id="3" name="Título 3">
            <a:extLst>
              <a:ext uri="{FF2B5EF4-FFF2-40B4-BE49-F238E27FC236}">
                <a16:creationId xmlns:a16="http://schemas.microsoft.com/office/drawing/2014/main" id="{2277BB59-9C12-433E-B96E-4C22607AD121}"/>
              </a:ext>
            </a:extLst>
          </p:cNvPr>
          <p:cNvSpPr txBox="1">
            <a:spLocks/>
          </p:cNvSpPr>
          <p:nvPr/>
        </p:nvSpPr>
        <p:spPr>
          <a:xfrm>
            <a:off x="2330863" y="742383"/>
            <a:ext cx="6861771" cy="1028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1A1A1A"/>
              </a:buClr>
              <a:buSzPts val="2600"/>
              <a:buFont typeface="Raleway"/>
              <a:buNone/>
              <a:tabLst/>
              <a:defRPr/>
            </a:pPr>
            <a:r>
              <a:rPr lang="es-ES" sz="4800" kern="0" dirty="0">
                <a:solidFill>
                  <a:srgbClr val="545172"/>
                </a:solidFill>
                <a:effectLst>
                  <a:outerShdw blurRad="38100" dist="38100" dir="2700000" algn="tl">
                    <a:srgbClr val="000000">
                      <a:alpha val="43137"/>
                    </a:srgbClr>
                  </a:outerShdw>
                </a:effectLst>
              </a:rPr>
              <a:t>Deep </a:t>
            </a:r>
            <a:r>
              <a:rPr lang="es-ES" sz="4800" kern="0" dirty="0" err="1">
                <a:solidFill>
                  <a:srgbClr val="545172"/>
                </a:solidFill>
                <a:effectLst>
                  <a:outerShdw blurRad="38100" dist="38100" dir="2700000" algn="tl">
                    <a:srgbClr val="000000">
                      <a:alpha val="43137"/>
                    </a:srgbClr>
                  </a:outerShdw>
                </a:effectLst>
              </a:rPr>
              <a:t>Learning</a:t>
            </a:r>
            <a:endParaRPr kumimoji="0" lang="es-ES" sz="4800" i="0" u="none" strike="noStrike" kern="0" cap="none" spc="0" normalizeH="0" baseline="0" noProof="0" dirty="0">
              <a:ln>
                <a:noFill/>
              </a:ln>
              <a:solidFill>
                <a:srgbClr val="545172"/>
              </a:solidFill>
              <a:effectLst>
                <a:outerShdw blurRad="38100" dist="38100" dir="2700000" algn="tl">
                  <a:srgbClr val="000000">
                    <a:alpha val="43137"/>
                  </a:srgbClr>
                </a:outerShdw>
              </a:effectLst>
              <a:uLnTx/>
              <a:uFillTx/>
              <a:latin typeface="Raleway"/>
              <a:cs typeface="Raleway"/>
              <a:sym typeface="Raleway"/>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276661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APRENDIZAJE AUTÓNOMO</a:t>
            </a:r>
          </a:p>
        </p:txBody>
      </p:sp>
      <p:sp>
        <p:nvSpPr>
          <p:cNvPr id="8" name="Rectángulo: esquinas redondeadas 7">
            <a:extLst>
              <a:ext uri="{FF2B5EF4-FFF2-40B4-BE49-F238E27FC236}">
                <a16:creationId xmlns:a16="http://schemas.microsoft.com/office/drawing/2014/main" id="{9263DFC8-AA01-4DF8-8526-6E68FF4AEAC3}"/>
              </a:ext>
            </a:extLst>
          </p:cNvPr>
          <p:cNvSpPr/>
          <p:nvPr/>
        </p:nvSpPr>
        <p:spPr>
          <a:xfrm>
            <a:off x="658214" y="5100234"/>
            <a:ext cx="3338004" cy="66513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Transmitir estilo</a:t>
            </a:r>
          </a:p>
        </p:txBody>
      </p:sp>
      <p:pic>
        <p:nvPicPr>
          <p:cNvPr id="3" name="Imagen 2" descr="Un dibujo de un perro&#10;&#10;Descripción generada automáticamente con confianza media">
            <a:extLst>
              <a:ext uri="{FF2B5EF4-FFF2-40B4-BE49-F238E27FC236}">
                <a16:creationId xmlns:a16="http://schemas.microsoft.com/office/drawing/2014/main" id="{26868AAB-344F-4745-A8A1-5CCD487D92EB}"/>
              </a:ext>
            </a:extLst>
          </p:cNvPr>
          <p:cNvPicPr>
            <a:picLocks noChangeAspect="1"/>
          </p:cNvPicPr>
          <p:nvPr/>
        </p:nvPicPr>
        <p:blipFill>
          <a:blip r:embed="rId4"/>
          <a:stretch>
            <a:fillRect/>
          </a:stretch>
        </p:blipFill>
        <p:spPr>
          <a:xfrm>
            <a:off x="446704" y="1772159"/>
            <a:ext cx="3761311" cy="3019234"/>
          </a:xfrm>
          <a:prstGeom prst="rect">
            <a:avLst/>
          </a:prstGeom>
        </p:spPr>
      </p:pic>
      <p:sp>
        <p:nvSpPr>
          <p:cNvPr id="11" name="Rectángulo: esquinas redondeadas 10">
            <a:extLst>
              <a:ext uri="{FF2B5EF4-FFF2-40B4-BE49-F238E27FC236}">
                <a16:creationId xmlns:a16="http://schemas.microsoft.com/office/drawing/2014/main" id="{A65C0C32-99B6-4E34-882E-C609F7022EFF}"/>
              </a:ext>
            </a:extLst>
          </p:cNvPr>
          <p:cNvSpPr/>
          <p:nvPr/>
        </p:nvSpPr>
        <p:spPr>
          <a:xfrm>
            <a:off x="5527805" y="1988952"/>
            <a:ext cx="4912361" cy="102850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¿Minería de datos?</a:t>
            </a:r>
          </a:p>
        </p:txBody>
      </p:sp>
      <p:sp>
        <p:nvSpPr>
          <p:cNvPr id="12" name="Rectángulo: esquinas redondeadas 11">
            <a:extLst>
              <a:ext uri="{FF2B5EF4-FFF2-40B4-BE49-F238E27FC236}">
                <a16:creationId xmlns:a16="http://schemas.microsoft.com/office/drawing/2014/main" id="{00F221A1-0102-49D4-B17D-9C65104290E8}"/>
              </a:ext>
            </a:extLst>
          </p:cNvPr>
          <p:cNvSpPr/>
          <p:nvPr/>
        </p:nvSpPr>
        <p:spPr>
          <a:xfrm>
            <a:off x="5527805" y="3543089"/>
            <a:ext cx="4912361" cy="102850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¿Necesita supervisión?</a:t>
            </a:r>
          </a:p>
        </p:txBody>
      </p:sp>
    </p:spTree>
    <p:extLst>
      <p:ext uri="{BB962C8B-B14F-4D97-AF65-F5344CB8AC3E}">
        <p14:creationId xmlns:p14="http://schemas.microsoft.com/office/powerpoint/2010/main" val="3053104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8E3B17BE-F0B4-4773-AD8D-58E38937F92B}"/>
              </a:ext>
            </a:extLst>
          </p:cNvPr>
          <p:cNvSpPr/>
          <p:nvPr/>
        </p:nvSpPr>
        <p:spPr>
          <a:xfrm>
            <a:off x="0" y="1392299"/>
            <a:ext cx="4314548" cy="55386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i="1" dirty="0">
                <a:solidFill>
                  <a:schemeClr val="tx1">
                    <a:lumMod val="75000"/>
                    <a:lumOff val="25000"/>
                  </a:schemeClr>
                </a:solidFill>
                <a:latin typeface="Raleway" panose="020B0604020202020204" charset="0"/>
                <a:cs typeface="Raleway" panose="020B0604020202020204" charset="0"/>
              </a:rPr>
              <a:t>Aprendizaje no supervisado</a:t>
            </a:r>
            <a:endParaRPr lang="es-ES" sz="2000" i="1" dirty="0">
              <a:solidFill>
                <a:schemeClr val="tx1">
                  <a:lumMod val="75000"/>
                  <a:lumOff val="25000"/>
                </a:schemeClr>
              </a:solidFill>
              <a:latin typeface="Raleway" panose="020B0604020202020204" charset="0"/>
              <a:cs typeface="Raleway" panose="020B0604020202020204" charset="0"/>
            </a:endParaRPr>
          </a:p>
        </p:txBody>
      </p:sp>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APRENDIZAJE AUTÓNOMO</a:t>
            </a:r>
          </a:p>
        </p:txBody>
      </p:sp>
      <p:pic>
        <p:nvPicPr>
          <p:cNvPr id="4" name="Imagen 3">
            <a:extLst>
              <a:ext uri="{FF2B5EF4-FFF2-40B4-BE49-F238E27FC236}">
                <a16:creationId xmlns:a16="http://schemas.microsoft.com/office/drawing/2014/main" id="{1997708A-B001-4787-9D7C-44F0FF3749DF}"/>
              </a:ext>
            </a:extLst>
          </p:cNvPr>
          <p:cNvPicPr>
            <a:picLocks noChangeAspect="1"/>
          </p:cNvPicPr>
          <p:nvPr/>
        </p:nvPicPr>
        <p:blipFill>
          <a:blip r:embed="rId4"/>
          <a:srcRect/>
          <a:stretch/>
        </p:blipFill>
        <p:spPr>
          <a:xfrm>
            <a:off x="5066343" y="2804604"/>
            <a:ext cx="2059314" cy="2059314"/>
          </a:xfrm>
          <a:prstGeom prst="rect">
            <a:avLst/>
          </a:prstGeom>
        </p:spPr>
      </p:pic>
      <p:pic>
        <p:nvPicPr>
          <p:cNvPr id="13" name="Imagen 12">
            <a:extLst>
              <a:ext uri="{FF2B5EF4-FFF2-40B4-BE49-F238E27FC236}">
                <a16:creationId xmlns:a16="http://schemas.microsoft.com/office/drawing/2014/main" id="{BDD6210D-7CC4-414E-9424-CEC7D8F7C602}"/>
              </a:ext>
            </a:extLst>
          </p:cNvPr>
          <p:cNvPicPr>
            <a:picLocks noChangeAspect="1"/>
          </p:cNvPicPr>
          <p:nvPr/>
        </p:nvPicPr>
        <p:blipFill>
          <a:blip r:embed="rId5"/>
          <a:srcRect/>
          <a:stretch/>
        </p:blipFill>
        <p:spPr>
          <a:xfrm>
            <a:off x="9332281" y="2803712"/>
            <a:ext cx="2059314" cy="2059314"/>
          </a:xfrm>
          <a:prstGeom prst="rect">
            <a:avLst/>
          </a:prstGeom>
        </p:spPr>
      </p:pic>
      <p:pic>
        <p:nvPicPr>
          <p:cNvPr id="14" name="Imagen 13" descr="Icono&#10;&#10;Descripción generada automáticamente">
            <a:extLst>
              <a:ext uri="{FF2B5EF4-FFF2-40B4-BE49-F238E27FC236}">
                <a16:creationId xmlns:a16="http://schemas.microsoft.com/office/drawing/2014/main" id="{0F0F8966-6245-4775-AB8C-37D8F6B0298D}"/>
              </a:ext>
            </a:extLst>
          </p:cNvPr>
          <p:cNvPicPr>
            <a:picLocks noChangeAspect="1"/>
          </p:cNvPicPr>
          <p:nvPr/>
        </p:nvPicPr>
        <p:blipFill>
          <a:blip r:embed="rId6"/>
          <a:stretch>
            <a:fillRect/>
          </a:stretch>
        </p:blipFill>
        <p:spPr>
          <a:xfrm>
            <a:off x="800405" y="2766417"/>
            <a:ext cx="2059314" cy="2059314"/>
          </a:xfrm>
          <a:prstGeom prst="rect">
            <a:avLst/>
          </a:prstGeom>
        </p:spPr>
      </p:pic>
    </p:spTree>
    <p:extLst>
      <p:ext uri="{BB962C8B-B14F-4D97-AF65-F5344CB8AC3E}">
        <p14:creationId xmlns:p14="http://schemas.microsoft.com/office/powerpoint/2010/main" val="1649375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esquinas redondeadas 8">
            <a:extLst>
              <a:ext uri="{FF2B5EF4-FFF2-40B4-BE49-F238E27FC236}">
                <a16:creationId xmlns:a16="http://schemas.microsoft.com/office/drawing/2014/main" id="{8E3B17BE-F0B4-4773-AD8D-58E38937F92B}"/>
              </a:ext>
            </a:extLst>
          </p:cNvPr>
          <p:cNvSpPr/>
          <p:nvPr/>
        </p:nvSpPr>
        <p:spPr>
          <a:xfrm>
            <a:off x="0" y="1392299"/>
            <a:ext cx="4314548" cy="55386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i="1" dirty="0">
                <a:solidFill>
                  <a:schemeClr val="tx1">
                    <a:lumMod val="75000"/>
                    <a:lumOff val="25000"/>
                  </a:schemeClr>
                </a:solidFill>
                <a:latin typeface="Raleway" panose="020B0604020202020204" charset="0"/>
                <a:cs typeface="Raleway" panose="020B0604020202020204" charset="0"/>
              </a:rPr>
              <a:t>Aprendizaje supervisado</a:t>
            </a:r>
            <a:endParaRPr lang="es-ES" sz="2000" i="1" dirty="0">
              <a:solidFill>
                <a:schemeClr val="tx1">
                  <a:lumMod val="75000"/>
                  <a:lumOff val="25000"/>
                </a:schemeClr>
              </a:solidFill>
              <a:latin typeface="Raleway" panose="020B0604020202020204" charset="0"/>
              <a:cs typeface="Raleway" panose="020B0604020202020204" charset="0"/>
            </a:endParaRPr>
          </a:p>
        </p:txBody>
      </p:sp>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APRENDIZAJE AUTÓNOMO</a:t>
            </a:r>
          </a:p>
        </p:txBody>
      </p:sp>
      <p:pic>
        <p:nvPicPr>
          <p:cNvPr id="5" name="Imagen 4">
            <a:extLst>
              <a:ext uri="{FF2B5EF4-FFF2-40B4-BE49-F238E27FC236}">
                <a16:creationId xmlns:a16="http://schemas.microsoft.com/office/drawing/2014/main" id="{8E7E196E-33B8-4C8B-B642-CA0C4CF79B8F}"/>
              </a:ext>
            </a:extLst>
          </p:cNvPr>
          <p:cNvPicPr>
            <a:picLocks noChangeAspect="1"/>
          </p:cNvPicPr>
          <p:nvPr/>
        </p:nvPicPr>
        <p:blipFill>
          <a:blip r:embed="rId4"/>
          <a:srcRect/>
          <a:stretch/>
        </p:blipFill>
        <p:spPr>
          <a:xfrm>
            <a:off x="5066343" y="2804604"/>
            <a:ext cx="2059314" cy="2059314"/>
          </a:xfrm>
          <a:prstGeom prst="rect">
            <a:avLst/>
          </a:prstGeom>
        </p:spPr>
      </p:pic>
      <p:pic>
        <p:nvPicPr>
          <p:cNvPr id="6" name="Imagen 5">
            <a:extLst>
              <a:ext uri="{FF2B5EF4-FFF2-40B4-BE49-F238E27FC236}">
                <a16:creationId xmlns:a16="http://schemas.microsoft.com/office/drawing/2014/main" id="{C224D310-EE95-4ADD-BEE3-8AD0855ECA6E}"/>
              </a:ext>
            </a:extLst>
          </p:cNvPr>
          <p:cNvPicPr>
            <a:picLocks noChangeAspect="1"/>
          </p:cNvPicPr>
          <p:nvPr/>
        </p:nvPicPr>
        <p:blipFill>
          <a:blip r:embed="rId5"/>
          <a:srcRect/>
          <a:stretch/>
        </p:blipFill>
        <p:spPr>
          <a:xfrm>
            <a:off x="9332281" y="2803712"/>
            <a:ext cx="2059314" cy="2059314"/>
          </a:xfrm>
          <a:prstGeom prst="rect">
            <a:avLst/>
          </a:prstGeom>
        </p:spPr>
      </p:pic>
      <p:pic>
        <p:nvPicPr>
          <p:cNvPr id="8" name="Imagen 7">
            <a:extLst>
              <a:ext uri="{FF2B5EF4-FFF2-40B4-BE49-F238E27FC236}">
                <a16:creationId xmlns:a16="http://schemas.microsoft.com/office/drawing/2014/main" id="{D570893E-853F-4E05-9978-0E75111261D1}"/>
              </a:ext>
            </a:extLst>
          </p:cNvPr>
          <p:cNvPicPr>
            <a:picLocks noChangeAspect="1"/>
          </p:cNvPicPr>
          <p:nvPr/>
        </p:nvPicPr>
        <p:blipFill>
          <a:blip r:embed="rId6"/>
          <a:srcRect/>
          <a:stretch/>
        </p:blipFill>
        <p:spPr>
          <a:xfrm>
            <a:off x="800405" y="2766417"/>
            <a:ext cx="2059314" cy="2059314"/>
          </a:xfrm>
          <a:prstGeom prst="rect">
            <a:avLst/>
          </a:prstGeom>
        </p:spPr>
      </p:pic>
    </p:spTree>
    <p:extLst>
      <p:ext uri="{BB962C8B-B14F-4D97-AF65-F5344CB8AC3E}">
        <p14:creationId xmlns:p14="http://schemas.microsoft.com/office/powerpoint/2010/main" val="311831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28123" r="28123"/>
          <a:stretch/>
        </p:blipFill>
        <p:spPr>
          <a:xfrm>
            <a:off x="7691023" y="0"/>
            <a:ext cx="4500977" cy="6857999"/>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Introducción</a:t>
            </a: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9</a:t>
            </a:fld>
            <a:endParaRPr lang="es-ES" sz="1200">
              <a:solidFill>
                <a:schemeClr val="bg1"/>
              </a:solidFill>
            </a:endParaRPr>
          </a:p>
        </p:txBody>
      </p:sp>
      <p:sp>
        <p:nvSpPr>
          <p:cNvPr id="3" name="Título 3">
            <a:extLst>
              <a:ext uri="{FF2B5EF4-FFF2-40B4-BE49-F238E27FC236}">
                <a16:creationId xmlns:a16="http://schemas.microsoft.com/office/drawing/2014/main" id="{2277BB59-9C12-433E-B96E-4C22607AD121}"/>
              </a:ext>
            </a:extLst>
          </p:cNvPr>
          <p:cNvSpPr txBox="1">
            <a:spLocks/>
          </p:cNvSpPr>
          <p:nvPr/>
        </p:nvSpPr>
        <p:spPr>
          <a:xfrm>
            <a:off x="2330863" y="742383"/>
            <a:ext cx="6861771" cy="1028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1A1A1A"/>
              </a:buClr>
              <a:buSzPts val="2600"/>
              <a:buFont typeface="Raleway"/>
              <a:buNone/>
              <a:tabLst/>
              <a:defRPr/>
            </a:pPr>
            <a:r>
              <a:rPr kumimoji="0" lang="es-ES" sz="4800" i="0" u="none" strike="noStrike" kern="0" cap="none" spc="0" normalizeH="0" baseline="0" noProof="0" dirty="0">
                <a:ln>
                  <a:noFill/>
                </a:ln>
                <a:solidFill>
                  <a:srgbClr val="545172"/>
                </a:solidFill>
                <a:effectLst>
                  <a:outerShdw blurRad="38100" dist="38100" dir="2700000" algn="tl">
                    <a:srgbClr val="000000">
                      <a:alpha val="43137"/>
                    </a:srgbClr>
                  </a:outerShdw>
                </a:effectLst>
                <a:uLnTx/>
                <a:uFillTx/>
                <a:latin typeface="Raleway"/>
                <a:cs typeface="Raleway"/>
                <a:sym typeface="Raleway"/>
              </a:rPr>
              <a:t>Redes Con</a:t>
            </a:r>
            <a:r>
              <a:rPr lang="es-ES" sz="4800" kern="0" dirty="0" err="1">
                <a:solidFill>
                  <a:srgbClr val="545172"/>
                </a:solidFill>
                <a:effectLst>
                  <a:outerShdw blurRad="38100" dist="38100" dir="2700000" algn="tl">
                    <a:srgbClr val="000000">
                      <a:alpha val="43137"/>
                    </a:srgbClr>
                  </a:outerShdw>
                </a:effectLst>
              </a:rPr>
              <a:t>volutivas</a:t>
            </a:r>
            <a:endParaRPr kumimoji="0" lang="es-ES" sz="4800" i="0" u="none" strike="noStrike" kern="0" cap="none" spc="0" normalizeH="0" baseline="0" noProof="0" dirty="0">
              <a:ln>
                <a:noFill/>
              </a:ln>
              <a:solidFill>
                <a:srgbClr val="545172"/>
              </a:solidFill>
              <a:effectLst>
                <a:outerShdw blurRad="38100" dist="38100" dir="2700000" algn="tl">
                  <a:srgbClr val="000000">
                    <a:alpha val="43137"/>
                  </a:srgbClr>
                </a:outerShdw>
              </a:effectLst>
              <a:uLnTx/>
              <a:uFillTx/>
              <a:latin typeface="Raleway"/>
              <a:cs typeface="Raleway"/>
              <a:sym typeface="Raleway"/>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4025207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theme/theme1.xml><?xml version="1.0" encoding="utf-8"?>
<a:theme xmlns:a="http://schemas.openxmlformats.org/drawingml/2006/main" name="Tema de Offic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478227_TF00475556" id="{4DA04894-5009-4EFB-8513-026C48A536EA}" vid="{D0411C1F-0FA0-4D17-9B40-BC52A8EC83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E59226CB0B64C45A11E53CC7F07236F" ma:contentTypeVersion="13" ma:contentTypeDescription="Crear nuevo documento." ma:contentTypeScope="" ma:versionID="f675c69e85b82a05120bd490b743b96c">
  <xsd:schema xmlns:xsd="http://www.w3.org/2001/XMLSchema" xmlns:xs="http://www.w3.org/2001/XMLSchema" xmlns:p="http://schemas.microsoft.com/office/2006/metadata/properties" xmlns:ns3="a446f911-a90a-42b2-9601-642839473eb5" xmlns:ns4="f430adca-5b21-422c-9bf9-b6cd19e9c7e3" targetNamespace="http://schemas.microsoft.com/office/2006/metadata/properties" ma:root="true" ma:fieldsID="c3cbb00a2de0f505b5f21935ae9c52cd" ns3:_="" ns4:_="">
    <xsd:import namespace="a446f911-a90a-42b2-9601-642839473eb5"/>
    <xsd:import namespace="f430adca-5b21-422c-9bf9-b6cd19e9c7e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46f911-a90a-42b2-9601-642839473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30adca-5b21-422c-9bf9-b6cd19e9c7e3"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SharingHintHash" ma:index="18"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49A191-EC8C-4AA6-9C64-D32B5F047436}">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a446f911-a90a-42b2-9601-642839473eb5"/>
    <ds:schemaRef ds:uri="http://purl.org/dc/elements/1.1/"/>
    <ds:schemaRef ds:uri="f430adca-5b21-422c-9bf9-b6cd19e9c7e3"/>
    <ds:schemaRef ds:uri="http://www.w3.org/XML/1998/namespace"/>
    <ds:schemaRef ds:uri="http://purl.org/dc/terms/"/>
  </ds:schemaRefs>
</ds:datastoreItem>
</file>

<file path=customXml/itemProps2.xml><?xml version="1.0" encoding="utf-8"?>
<ds:datastoreItem xmlns:ds="http://schemas.openxmlformats.org/officeDocument/2006/customXml" ds:itemID="{8941CEA3-A3B3-4568-9E84-C4619CC82DFB}">
  <ds:schemaRefs>
    <ds:schemaRef ds:uri="http://schemas.microsoft.com/sharepoint/v3/contenttype/forms"/>
  </ds:schemaRefs>
</ds:datastoreItem>
</file>

<file path=customXml/itemProps3.xml><?xml version="1.0" encoding="utf-8"?>
<ds:datastoreItem xmlns:ds="http://schemas.openxmlformats.org/officeDocument/2006/customXml" ds:itemID="{F8EF2EA6-C359-49A4-94D8-F80691BBB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46f911-a90a-42b2-9601-642839473eb5"/>
    <ds:schemaRef ds:uri="f430adca-5b21-422c-9bf9-b6cd19e9c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2349</Words>
  <Application>Microsoft Office PowerPoint</Application>
  <PresentationFormat>Panorámica</PresentationFormat>
  <Paragraphs>226</Paragraphs>
  <Slides>22</Slides>
  <Notes>22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22</vt:i4>
      </vt:variant>
    </vt:vector>
  </HeadingPairs>
  <TitlesOfParts>
    <vt:vector size="28" baseType="lpstr">
      <vt:lpstr>Arial</vt:lpstr>
      <vt:lpstr>Calibri</vt:lpstr>
      <vt:lpstr>Calibri Light</vt:lpstr>
      <vt:lpstr>Corbel</vt:lpstr>
      <vt:lpstr>Raleway</vt:lpstr>
      <vt:lpstr>Tema de Office</vt:lpstr>
      <vt:lpstr>Transferencia de Estilo en Imágenes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CLARIFY</dc:title>
  <dc:creator/>
  <cp:lastModifiedBy/>
  <cp:revision>6</cp:revision>
  <dcterms:created xsi:type="dcterms:W3CDTF">2020-06-10T12:30:31Z</dcterms:created>
  <dcterms:modified xsi:type="dcterms:W3CDTF">2021-06-05T17:19:22Z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0x010100CE59226CB0B64C45A11E53CC7F07236F</vt:lpwstr>
  </property>
</Properties>
</file>